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17"/>
  </p:notesMasterIdLst>
  <p:sldIdLst>
    <p:sldId id="256" r:id="rId5"/>
    <p:sldId id="259" r:id="rId6"/>
    <p:sldId id="260" r:id="rId7"/>
    <p:sldId id="257" r:id="rId8"/>
    <p:sldId id="258" r:id="rId9"/>
    <p:sldId id="261" r:id="rId10"/>
    <p:sldId id="265" r:id="rId11"/>
    <p:sldId id="262" r:id="rId12"/>
    <p:sldId id="263" r:id="rId13"/>
    <p:sldId id="266" r:id="rId14"/>
    <p:sldId id="264" r:id="rId15"/>
    <p:sldId id="267" r:id="rId16"/>
  </p:sldIdLst>
  <p:sldSz cx="12192000" cy="6858000"/>
  <p:notesSz cx="6858000" cy="9144000"/>
  <p:embeddedFontLst>
    <p:embeddedFont>
      <p:font typeface="Alegreya Sans" panose="020B0604020202020204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Montserrat" panose="00000500000000000000" pitchFamily="2" charset="0"/>
      <p:regular r:id="rId26"/>
      <p:bold r:id="rId27"/>
      <p:italic r:id="rId28"/>
      <p:boldItalic r:id="rId29"/>
    </p:embeddedFont>
    <p:embeddedFont>
      <p:font typeface="Noto Sans" panose="020B0502040504020204" pitchFamily="3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092">
          <p15:clr>
            <a:srgbClr val="A4A3A4"/>
          </p15:clr>
        </p15:guide>
        <p15:guide id="2" orient="horz" pos="3543">
          <p15:clr>
            <a:srgbClr val="A4A3A4"/>
          </p15:clr>
        </p15:guide>
        <p15:guide id="3" pos="3840">
          <p15:clr>
            <a:srgbClr val="000000"/>
          </p15:clr>
        </p15:guide>
      </p15:sldGuideLst>
    </p:ext>
    <p:ext uri="http://customooxmlschemas.google.com/">
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r:id="rId53" roundtripDataSignature="AMtx7miSO12NhIFUXh8xCBLwtRxMnBHAx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4746"/>
    <a:srgbClr val="0085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E2DC1F-DA93-4E0A-A51E-5D3559C28D76}" v="20" dt="2023-06-03T01:35:58.611"/>
  </p1510:revLst>
</p1510:revInfo>
</file>

<file path=ppt/tableStyles.xml><?xml version="1.0" encoding="utf-8"?>
<a:tblStyleLst xmlns:a="http://schemas.openxmlformats.org/drawingml/2006/main" def="{B664EB7C-9107-4455-8EF1-AAA21FD3CC75}">
  <a:tblStyle styleId="{B664EB7C-9107-4455-8EF1-AAA21FD3CC75}" styleName="Table_0">
    <a:wholeTbl>
      <a:tcTxStyle b="off" i="off">
        <a:font>
          <a:latin typeface="Calibri Light"/>
          <a:ea typeface="Calibri Light"/>
          <a:cs typeface="Calibri Light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F3F9"/>
          </a:solidFill>
        </a:fill>
      </a:tcStyle>
    </a:wholeTbl>
    <a:band1H>
      <a:tcTxStyle b="off" i="off"/>
      <a:tcStyle>
        <a:tcBdr/>
        <a:fill>
          <a:solidFill>
            <a:srgbClr val="CAE5F2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AE5F2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 Light"/>
          <a:ea typeface="Calibri Light"/>
          <a:cs typeface="Calibri Light"/>
        </a:font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 i="off">
        <a:font>
          <a:latin typeface="Calibri Light"/>
          <a:ea typeface="Calibri Light"/>
          <a:cs typeface="Calibri Light"/>
        </a:font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 i="off">
        <a:font>
          <a:latin typeface="Calibri Light"/>
          <a:ea typeface="Calibri Light"/>
          <a:cs typeface="Calibri Light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3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 Light"/>
          <a:ea typeface="Calibri Light"/>
          <a:cs typeface="Calibri Light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3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444" y="-120"/>
      </p:cViewPr>
      <p:guideLst>
        <p:guide orient="horz" pos="2092"/>
        <p:guide orient="horz" pos="354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21" Type="http://schemas.openxmlformats.org/officeDocument/2006/relationships/font" Target="fonts/font4.fntdata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53" Type="http://customschemas.google.com/relationships/presentationmetadata" Target="metadata"/><Relationship Id="rId58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7" name="Google Shape;22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542a9b2947_2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2" name="Google Shape;262;g1542a9b2947_2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1510a641ab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8" name="Google Shape;418;g1510a641ab2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9" name="Google Shape;419;g1510a641ab2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3" name="Google Shape;24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2" name="Google Shape;25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9" name="Google Shape;42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9" name="Google Shape;459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0" name="Google Shape;460;p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6" name="Google Shape;50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566" name="Google Shape;56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DBE81B8-5112-EF94-E4F7-EC466C0B1E15}"/>
              </a:ext>
            </a:extLst>
          </p:cNvPr>
          <p:cNvSpPr/>
          <p:nvPr userDrawn="1"/>
        </p:nvSpPr>
        <p:spPr>
          <a:xfrm>
            <a:off x="0" y="1535500"/>
            <a:ext cx="12192000" cy="53224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6EC2CB-4AB5-1121-0EBA-3DA4140ED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1996" y="2936762"/>
            <a:ext cx="8813800" cy="116459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49789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/ Sub / Content (Left)">
  <p:cSld name="Title / Sub / Content (Left)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1"/>
          <p:cNvSpPr txBox="1">
            <a:spLocks noGrp="1"/>
          </p:cNvSpPr>
          <p:nvPr>
            <p:ph type="title"/>
          </p:nvPr>
        </p:nvSpPr>
        <p:spPr>
          <a:xfrm>
            <a:off x="838202" y="538623"/>
            <a:ext cx="8851900" cy="1152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1"/>
          <p:cNvSpPr txBox="1">
            <a:spLocks noGrp="1"/>
          </p:cNvSpPr>
          <p:nvPr>
            <p:ph type="body" idx="1"/>
          </p:nvPr>
        </p:nvSpPr>
        <p:spPr>
          <a:xfrm>
            <a:off x="838200" y="2505079"/>
            <a:ext cx="10515600" cy="367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377" lvl="1" indent="-33146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20"/>
              <a:buChar char="▪"/>
              <a:defRPr/>
            </a:lvl2pPr>
            <a:lvl3pPr marL="1371566" lvl="2" indent="-354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Char char="‣"/>
              <a:defRPr/>
            </a:lvl3pPr>
            <a:lvl4pPr marL="1828754" lvl="3" indent="-354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Char char="‣"/>
              <a:defRPr/>
            </a:lvl4pPr>
            <a:lvl5pPr marL="2285943" lvl="4" indent="-3543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Char char="‣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11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1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1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Google Shape;22;p11"/>
          <p:cNvSpPr txBox="1">
            <a:spLocks noGrp="1"/>
          </p:cNvSpPr>
          <p:nvPr>
            <p:ph type="body" idx="2"/>
          </p:nvPr>
        </p:nvSpPr>
        <p:spPr>
          <a:xfrm>
            <a:off x="839790" y="1681163"/>
            <a:ext cx="1051401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1">
                <a:solidFill>
                  <a:schemeClr val="lt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marL="914377" lvl="1" indent="-228594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1818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/ Content (2-column)">
  <p:cSld name="Title / Content (2-column)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9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9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838200" y="1690689"/>
            <a:ext cx="5257800" cy="4486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377" lvl="1" indent="-33146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20"/>
              <a:buChar char="▪"/>
              <a:defRPr/>
            </a:lvl2pPr>
            <a:lvl3pPr marL="1371566" lvl="2" indent="-354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Char char="‣"/>
              <a:defRPr/>
            </a:lvl3pPr>
            <a:lvl4pPr marL="1828754" lvl="3" indent="-354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Char char="‣"/>
              <a:defRPr/>
            </a:lvl4pPr>
            <a:lvl5pPr marL="2285943" lvl="4" indent="-3543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Char char="‣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body" idx="2"/>
          </p:nvPr>
        </p:nvSpPr>
        <p:spPr>
          <a:xfrm>
            <a:off x="6096000" y="1690689"/>
            <a:ext cx="5257800" cy="4486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377" lvl="1" indent="-33146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20"/>
              <a:buChar char="▪"/>
              <a:defRPr/>
            </a:lvl2pPr>
            <a:lvl3pPr marL="1371566" lvl="2" indent="-354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Char char="‣"/>
              <a:defRPr/>
            </a:lvl3pPr>
            <a:lvl4pPr marL="1828754" lvl="3" indent="-354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Char char="‣"/>
              <a:defRPr/>
            </a:lvl4pPr>
            <a:lvl5pPr marL="2285943" lvl="4" indent="-3543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Char char="‣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title"/>
          </p:nvPr>
        </p:nvSpPr>
        <p:spPr>
          <a:xfrm>
            <a:off x="838202" y="538623"/>
            <a:ext cx="8978900" cy="1152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5928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/ Sub / Content (2-column)">
  <p:cSld name="Title / Sub / Content (2-column)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2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lt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" name="Google Shape;25;p12"/>
          <p:cNvSpPr txBox="1">
            <a:spLocks noGrp="1"/>
          </p:cNvSpPr>
          <p:nvPr>
            <p:ph type="body" idx="2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lt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6" name="Google Shape;26;p12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2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9" name="Google Shape;29;p12"/>
          <p:cNvSpPr txBox="1">
            <a:spLocks noGrp="1"/>
          </p:cNvSpPr>
          <p:nvPr>
            <p:ph type="body" idx="3"/>
          </p:nvPr>
        </p:nvSpPr>
        <p:spPr>
          <a:xfrm>
            <a:off x="838201" y="2505079"/>
            <a:ext cx="5157787" cy="367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377" lvl="1" indent="-33146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20"/>
              <a:buChar char="▪"/>
              <a:defRPr/>
            </a:lvl2pPr>
            <a:lvl3pPr marL="1371566" lvl="2" indent="-354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Char char="‣"/>
              <a:defRPr/>
            </a:lvl3pPr>
            <a:lvl4pPr marL="1828754" lvl="3" indent="-354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Char char="‣"/>
              <a:defRPr/>
            </a:lvl4pPr>
            <a:lvl5pPr marL="2285943" lvl="4" indent="-3543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Char char="‣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body" idx="4"/>
          </p:nvPr>
        </p:nvSpPr>
        <p:spPr>
          <a:xfrm>
            <a:off x="6170613" y="2505079"/>
            <a:ext cx="5183187" cy="367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377" lvl="1" indent="-33146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20"/>
              <a:buChar char="▪"/>
              <a:defRPr/>
            </a:lvl2pPr>
            <a:lvl3pPr marL="1371566" lvl="2" indent="-354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Char char="‣"/>
              <a:defRPr/>
            </a:lvl3pPr>
            <a:lvl4pPr marL="1828754" lvl="3" indent="-354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Char char="‣"/>
              <a:defRPr/>
            </a:lvl4pPr>
            <a:lvl5pPr marL="2285943" lvl="4" indent="-3543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Char char="‣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12"/>
          <p:cNvSpPr txBox="1">
            <a:spLocks noGrp="1"/>
          </p:cNvSpPr>
          <p:nvPr>
            <p:ph type="title"/>
          </p:nvPr>
        </p:nvSpPr>
        <p:spPr>
          <a:xfrm>
            <a:off x="838201" y="538623"/>
            <a:ext cx="8821739" cy="1152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6095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/ Sub / Content (Right)">
  <p:cSld name="Title / Sub / Content (Right)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3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3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3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6" name="Google Shape;36;p13"/>
          <p:cNvSpPr txBox="1">
            <a:spLocks noGrp="1"/>
          </p:cNvSpPr>
          <p:nvPr>
            <p:ph type="body" idx="1"/>
          </p:nvPr>
        </p:nvSpPr>
        <p:spPr>
          <a:xfrm>
            <a:off x="839790" y="1681163"/>
            <a:ext cx="1051401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189" lvl="0" indent="-228594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1">
                <a:solidFill>
                  <a:schemeClr val="lt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marL="914377" lvl="1" indent="-228594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7" name="Google Shape;37;p13"/>
          <p:cNvSpPr txBox="1">
            <a:spLocks noGrp="1"/>
          </p:cNvSpPr>
          <p:nvPr>
            <p:ph type="body" idx="2"/>
          </p:nvPr>
        </p:nvSpPr>
        <p:spPr>
          <a:xfrm>
            <a:off x="838200" y="2505079"/>
            <a:ext cx="10515600" cy="367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5559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1pPr>
            <a:lvl2pPr marL="914377" lvl="1" indent="-34289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marL="1371566" lvl="2" indent="-354322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Char char="‣"/>
              <a:defRPr/>
            </a:lvl3pPr>
            <a:lvl4pPr marL="1828754" lvl="3" indent="-34035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60"/>
              <a:buChar char="‣"/>
              <a:defRPr/>
            </a:lvl4pPr>
            <a:lvl5pPr marL="2285943" lvl="4" indent="-326381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40"/>
              <a:buChar char="‣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13"/>
          <p:cNvSpPr txBox="1">
            <a:spLocks noGrp="1"/>
          </p:cNvSpPr>
          <p:nvPr>
            <p:ph type="title"/>
          </p:nvPr>
        </p:nvSpPr>
        <p:spPr>
          <a:xfrm>
            <a:off x="838201" y="538623"/>
            <a:ext cx="8821739" cy="1152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legreya Sans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6907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6C2ACD8-5157-80FA-1D5E-7FC0E7F940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0" name="Google Shape;10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"/>
              <a:buChar char="▪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43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80"/>
              <a:buFont typeface="NTR"/>
              <a:buChar char="‣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036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60"/>
              <a:buFont typeface="NTR"/>
              <a:buChar char="‣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63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40"/>
              <a:buFont typeface="NTR"/>
              <a:buChar char="‣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" name="Google Shape;1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AU"/>
          </a:p>
        </p:txBody>
      </p:sp>
      <p:sp>
        <p:nvSpPr>
          <p:cNvPr id="12" name="Google Shape;12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Google Shape;13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AU"/>
          </a:p>
        </p:txBody>
      </p:sp>
      <p:sp>
        <p:nvSpPr>
          <p:cNvPr id="14" name="Google Shape;14;p11"/>
          <p:cNvSpPr txBox="1">
            <a:spLocks noGrp="1"/>
          </p:cNvSpPr>
          <p:nvPr>
            <p:ph type="title"/>
          </p:nvPr>
        </p:nvSpPr>
        <p:spPr>
          <a:xfrm>
            <a:off x="838200" y="538618"/>
            <a:ext cx="8813800" cy="1164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legreya Sans"/>
              <a:buNone/>
              <a:defRPr sz="4400" b="1" i="0" u="none" strike="noStrike" cap="none">
                <a:solidFill>
                  <a:schemeClr val="lt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15" name="Google Shape;15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842350" y="522237"/>
            <a:ext cx="1571775" cy="69877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accent4"/>
          </a:solidFill>
          <a:latin typeface="+mj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accent4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4">
          <p15:clr>
            <a:srgbClr val="F26B43"/>
          </p15:clr>
        </p15:guide>
        <p15:guide id="2" pos="506">
          <p15:clr>
            <a:srgbClr val="F26B43"/>
          </p15:clr>
        </p15:guide>
        <p15:guide id="3" pos="7174">
          <p15:clr>
            <a:srgbClr val="F26B43"/>
          </p15:clr>
        </p15:guide>
        <p15:guide id="4" orient="horz" pos="3906">
          <p15:clr>
            <a:srgbClr val="F26B43"/>
          </p15:clr>
        </p15:guide>
        <p15:guide id="5" pos="608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rFos2blOukQ?feature=oembed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pPj0CapM-s?feature=oembed" TargetMode="External"/><Relationship Id="rId6" Type="http://schemas.openxmlformats.org/officeDocument/2006/relationships/image" Target="../media/image20.jpe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jpe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sv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sv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8.png"/><Relationship Id="rId3" Type="http://schemas.openxmlformats.org/officeDocument/2006/relationships/image" Target="../media/image45.png"/><Relationship Id="rId21" Type="http://schemas.openxmlformats.org/officeDocument/2006/relationships/image" Target="../media/image61.sv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7.png"/><Relationship Id="rId25" Type="http://schemas.openxmlformats.org/officeDocument/2006/relationships/image" Target="../media/image35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4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openxmlformats.org/officeDocument/2006/relationships/image" Target="../media/image52.png"/><Relationship Id="rId24" Type="http://schemas.openxmlformats.org/officeDocument/2006/relationships/image" Target="../media/image34.png"/><Relationship Id="rId5" Type="http://schemas.openxmlformats.org/officeDocument/2006/relationships/image" Target="../media/image47.png"/><Relationship Id="rId15" Type="http://schemas.openxmlformats.org/officeDocument/2006/relationships/image" Target="../media/image56.png"/><Relationship Id="rId23" Type="http://schemas.openxmlformats.org/officeDocument/2006/relationships/image" Target="../media/image63.svg"/><Relationship Id="rId10" Type="http://schemas.openxmlformats.org/officeDocument/2006/relationships/image" Target="../media/image51.png"/><Relationship Id="rId19" Type="http://schemas.openxmlformats.org/officeDocument/2006/relationships/image" Target="../media/image59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Relationship Id="rId22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1" descr="A picture containing person, wall, indoor, young&#10;&#10;Description automatically generated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7785" y="2063089"/>
            <a:ext cx="3237673" cy="3118331"/>
          </a:xfrm>
          <a:prstGeom prst="rect">
            <a:avLst/>
          </a:prstGeom>
          <a:noFill/>
          <a:ln w="1270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0" name="Google Shape;230;p1" descr="A person and person posing for a picture&#10;&#10;Description automatically generated with medium confidence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690059">
            <a:off x="8977015" y="2707486"/>
            <a:ext cx="3056920" cy="2416713"/>
          </a:xfrm>
          <a:prstGeom prst="rect">
            <a:avLst/>
          </a:prstGeom>
          <a:noFill/>
          <a:ln w="1270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1" name="Google Shape;231;p1" descr="A picture containing person, ceiling, indoor, airport&#10;&#10;Description automatically generated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321175">
            <a:off x="8129955" y="4780182"/>
            <a:ext cx="2737436" cy="1665671"/>
          </a:xfrm>
          <a:prstGeom prst="rect">
            <a:avLst/>
          </a:prstGeom>
          <a:noFill/>
          <a:ln w="1270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2" name="Google Shape;232;p1" descr="A group of people posing for a photo&#10;&#10;Description automatically generated"/>
          <p:cNvPicPr preferRelativeResize="0"/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56332">
            <a:off x="4640878" y="4359597"/>
            <a:ext cx="3837711" cy="2130483"/>
          </a:xfrm>
          <a:prstGeom prst="rect">
            <a:avLst/>
          </a:prstGeom>
          <a:noFill/>
          <a:ln w="1270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33" name="Google Shape;233;p1"/>
          <p:cNvSpPr txBox="1">
            <a:spLocks noGrp="1"/>
          </p:cNvSpPr>
          <p:nvPr>
            <p:ph type="title"/>
          </p:nvPr>
        </p:nvSpPr>
        <p:spPr>
          <a:xfrm>
            <a:off x="838201" y="538620"/>
            <a:ext cx="8851900" cy="1152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>
              <a:buSzPts val="4400"/>
            </a:pPr>
            <a:r>
              <a:rPr lang="en-US" dirty="0">
                <a:latin typeface="+mj-lt"/>
              </a:rPr>
              <a:t>A new way for Australia to say ‘welcome’</a:t>
            </a:r>
            <a:endParaRPr dirty="0">
              <a:latin typeface="+mj-lt"/>
            </a:endParaRPr>
          </a:p>
        </p:txBody>
      </p:sp>
      <p:pic>
        <p:nvPicPr>
          <p:cNvPr id="234" name="Google Shape;234;p1" descr="A person smiling and holding a bouquet of flowers&#10;&#10;Description automatically generated with low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7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651230">
            <a:off x="2946083" y="2271638"/>
            <a:ext cx="3395636" cy="2546727"/>
          </a:xfrm>
          <a:prstGeom prst="rect">
            <a:avLst/>
          </a:prstGeom>
          <a:noFill/>
          <a:ln w="1270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35" name="Google Shape;235;p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fld id="{00000000-1234-1234-1234-123412341234}" type="slidenum">
              <a:rPr lang="en-US">
                <a:latin typeface="+mj-lt"/>
              </a:rPr>
              <a:pPr/>
              <a:t>1</a:t>
            </a:fld>
            <a:endParaRPr>
              <a:latin typeface="+mj-lt"/>
            </a:endParaRPr>
          </a:p>
        </p:txBody>
      </p:sp>
      <p:pic>
        <p:nvPicPr>
          <p:cNvPr id="237" name="Google Shape;237;p1" descr="A group of people sitting on a bench in a park&#10;&#10;Description automatically generated with medium confidence"/>
          <p:cNvPicPr preferRelativeResize="0"/>
          <p:nvPr/>
        </p:nvPicPr>
        <p:blipFill rotWithShape="1">
          <a:blip r:embed="rId8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490" y="2214828"/>
            <a:ext cx="2883729" cy="2298136"/>
          </a:xfrm>
          <a:prstGeom prst="rect">
            <a:avLst/>
          </a:prstGeom>
          <a:noFill/>
          <a:ln w="1270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8" name="Google Shape;238;p1" descr="A group of people sitting around a table with food&#10;&#10;Description automatically generated with medium confidence"/>
          <p:cNvPicPr preferRelativeResize="0"/>
          <p:nvPr/>
        </p:nvPicPr>
        <p:blipFill rotWithShape="1">
          <a:blip r:embed="rId9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293530">
            <a:off x="961190" y="4377561"/>
            <a:ext cx="3561279" cy="2001719"/>
          </a:xfrm>
          <a:prstGeom prst="rect">
            <a:avLst/>
          </a:prstGeom>
          <a:noFill/>
          <a:ln w="1270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304DB0-EE81-C345-5273-B9F312A0490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schemeClr val="bg1"/>
                </a:solidFill>
                <a:latin typeface="+mj-lt"/>
              </a:rPr>
              <a:pPr/>
              <a:t>10</a:t>
            </a:fld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509DC0-4723-ADD6-B37A-E31D0E4738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5628" y="1552360"/>
            <a:ext cx="10514012" cy="823912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+mj-lt"/>
              </a:rPr>
              <a:t>Fund your local supporter group &amp; help us pay for: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1D2689-962D-69D4-D9DA-90EC2C0A424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>
            <a:normAutofit lnSpcReduction="10000"/>
          </a:bodyPr>
          <a:lstStyle/>
          <a:p>
            <a:pPr indent="-303049" algn="l">
              <a:lnSpc>
                <a:spcPct val="150000"/>
              </a:lnSpc>
              <a:buSzPts val="1172"/>
              <a:buFont typeface="Montserrat"/>
              <a:buChar char="•"/>
            </a:pPr>
            <a:r>
              <a:rPr lang="en-US" sz="2400" dirty="0">
                <a:latin typeface="+mj-lt"/>
                <a:ea typeface="Montserrat"/>
                <a:cs typeface="Montserrat"/>
                <a:sym typeface="Montserrat"/>
              </a:rPr>
              <a:t>Rent</a:t>
            </a:r>
          </a:p>
          <a:p>
            <a:pPr indent="-303049" algn="l">
              <a:lnSpc>
                <a:spcPct val="150000"/>
              </a:lnSpc>
              <a:spcBef>
                <a:spcPts val="0"/>
              </a:spcBef>
              <a:buSzPts val="1172"/>
              <a:buFont typeface="Montserrat"/>
              <a:buChar char="•"/>
            </a:pPr>
            <a:r>
              <a:rPr lang="en-US" sz="2400" dirty="0">
                <a:latin typeface="+mj-lt"/>
                <a:ea typeface="Montserrat"/>
                <a:cs typeface="Montserrat"/>
                <a:sym typeface="Montserrat"/>
              </a:rPr>
              <a:t>Household goods and appliances</a:t>
            </a:r>
          </a:p>
          <a:p>
            <a:pPr indent="-303049" algn="l">
              <a:lnSpc>
                <a:spcPct val="150000"/>
              </a:lnSpc>
              <a:spcBef>
                <a:spcPts val="0"/>
              </a:spcBef>
              <a:buSzPts val="1172"/>
              <a:buFont typeface="Montserrat"/>
              <a:buChar char="•"/>
            </a:pPr>
            <a:r>
              <a:rPr lang="en-US" sz="2400" dirty="0">
                <a:latin typeface="+mj-lt"/>
                <a:ea typeface="Montserrat"/>
                <a:cs typeface="Montserrat"/>
                <a:sym typeface="Montserrat"/>
              </a:rPr>
              <a:t>Initial income support</a:t>
            </a:r>
          </a:p>
          <a:p>
            <a:pPr indent="-315749" algn="l">
              <a:lnSpc>
                <a:spcPct val="150000"/>
              </a:lnSpc>
              <a:spcBef>
                <a:spcPts val="0"/>
              </a:spcBef>
              <a:buSzPts val="1372"/>
              <a:buFont typeface="Montserrat"/>
              <a:buChar char="•"/>
            </a:pPr>
            <a:r>
              <a:rPr lang="en-US" sz="2400" dirty="0">
                <a:latin typeface="+mj-lt"/>
                <a:ea typeface="Montserrat"/>
                <a:cs typeface="Montserrat"/>
                <a:sym typeface="Montserrat"/>
              </a:rPr>
              <a:t>Essential items and contingencies, e.g. seasonal clothing, emergency healthcare, phone and phone plan</a:t>
            </a:r>
          </a:p>
          <a:p>
            <a:pPr marL="101598" indent="0" algn="l">
              <a:buNone/>
            </a:pPr>
            <a:endParaRPr lang="en-US" sz="2400" i="1" dirty="0">
              <a:latin typeface="+mj-lt"/>
            </a:endParaRPr>
          </a:p>
          <a:p>
            <a:pPr marL="101598" indent="0" algn="l">
              <a:buNone/>
            </a:pPr>
            <a:r>
              <a:rPr lang="en-US" sz="2400" i="1" dirty="0">
                <a:latin typeface="+mj-lt"/>
              </a:rPr>
              <a:t>All donations over $2 are tax deductible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8F41EF2-0B05-2E98-0976-98678FD46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We need your help!</a:t>
            </a:r>
          </a:p>
        </p:txBody>
      </p:sp>
      <p:pic>
        <p:nvPicPr>
          <p:cNvPr id="7" name="Graphic 6" descr="Piggy Bank outline">
            <a:extLst>
              <a:ext uri="{FF2B5EF4-FFF2-40B4-BE49-F238E27FC236}">
                <a16:creationId xmlns:a16="http://schemas.microsoft.com/office/drawing/2014/main" id="{19C328AE-7008-2E9D-AB45-74C925A79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0911" y="1507116"/>
            <a:ext cx="914400" cy="914400"/>
          </a:xfrm>
          <a:prstGeom prst="rect">
            <a:avLst/>
          </a:prstGeom>
        </p:spPr>
      </p:pic>
      <p:pic>
        <p:nvPicPr>
          <p:cNvPr id="9" name="Graphic 8" descr="Dollar outline">
            <a:extLst>
              <a:ext uri="{FF2B5EF4-FFF2-40B4-BE49-F238E27FC236}">
                <a16:creationId xmlns:a16="http://schemas.microsoft.com/office/drawing/2014/main" id="{E39BEB20-3965-3CEB-132C-98E1D6412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27187" y="1816671"/>
            <a:ext cx="346435" cy="34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342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9"/>
          <p:cNvSpPr/>
          <p:nvPr/>
        </p:nvSpPr>
        <p:spPr>
          <a:xfrm>
            <a:off x="964330" y="1753190"/>
            <a:ext cx="6278519" cy="445468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007C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chemeClr val="lt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570" name="Google Shape;570;p9"/>
          <p:cNvSpPr txBox="1">
            <a:spLocks noGrp="1"/>
          </p:cNvSpPr>
          <p:nvPr>
            <p:ph type="title"/>
          </p:nvPr>
        </p:nvSpPr>
        <p:spPr>
          <a:xfrm>
            <a:off x="838201" y="538620"/>
            <a:ext cx="8851900" cy="1152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buSzPts val="4400"/>
            </a:pPr>
            <a:r>
              <a:rPr lang="en-US">
                <a:latin typeface="+mj-lt"/>
              </a:rPr>
              <a:t>Thank you for your time</a:t>
            </a:r>
            <a:endParaRPr>
              <a:latin typeface="+mj-lt"/>
            </a:endParaRPr>
          </a:p>
        </p:txBody>
      </p:sp>
      <p:pic>
        <p:nvPicPr>
          <p:cNvPr id="579" name="Google Shape;579;p9" descr="A group of people sitting around a table outsid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58617" y="1854349"/>
            <a:ext cx="3394825" cy="2389779"/>
          </a:xfrm>
          <a:prstGeom prst="rect">
            <a:avLst/>
          </a:prstGeom>
          <a:noFill/>
          <a:ln w="1270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80" name="Google Shape;580;p9"/>
          <p:cNvSpPr/>
          <p:nvPr/>
        </p:nvSpPr>
        <p:spPr>
          <a:xfrm>
            <a:off x="7781145" y="4596908"/>
            <a:ext cx="3604250" cy="161096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7C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r>
              <a:rPr lang="en-US" sz="1800" dirty="0">
                <a:solidFill>
                  <a:srgbClr val="464646"/>
                </a:solidFill>
                <a:latin typeface="+mj-lt"/>
              </a:rPr>
              <a:t>“If it takes a village to raise a child, it takes a village to help a family settle in!”</a:t>
            </a:r>
            <a:endParaRPr dirty="0">
              <a:latin typeface="+mj-lt"/>
            </a:endParaRPr>
          </a:p>
          <a:p>
            <a:pPr algn="ctr">
              <a:buSzPts val="1800"/>
            </a:pPr>
            <a:r>
              <a:rPr lang="en-US" sz="1800" dirty="0">
                <a:solidFill>
                  <a:srgbClr val="464646"/>
                </a:solidFill>
                <a:latin typeface="+mj-lt"/>
                <a:ea typeface="Calibri"/>
                <a:cs typeface="Calibri"/>
                <a:sym typeface="Calibri"/>
              </a:rPr>
              <a:t>Mandy, </a:t>
            </a:r>
            <a:r>
              <a:rPr lang="en-US" sz="1800" i="1" dirty="0">
                <a:solidFill>
                  <a:srgbClr val="464646"/>
                </a:solidFill>
                <a:latin typeface="+mj-lt"/>
                <a:ea typeface="Calibri"/>
                <a:cs typeface="Calibri"/>
                <a:sym typeface="Calibri"/>
              </a:rPr>
              <a:t>local supporter group</a:t>
            </a:r>
            <a:endParaRPr sz="1800" dirty="0">
              <a:solidFill>
                <a:srgbClr val="464646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582" name="Google Shape;582;p9"/>
          <p:cNvSpPr txBox="1"/>
          <p:nvPr/>
        </p:nvSpPr>
        <p:spPr>
          <a:xfrm>
            <a:off x="1015354" y="1822389"/>
            <a:ext cx="506073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400"/>
            </a:pPr>
            <a:r>
              <a:rPr lang="en-US" sz="2400" dirty="0">
                <a:solidFill>
                  <a:srgbClr val="464646"/>
                </a:solidFill>
                <a:latin typeface="+mj-lt"/>
                <a:ea typeface="Calibri"/>
                <a:cs typeface="Calibri"/>
                <a:sym typeface="Calibri"/>
              </a:rPr>
              <a:t>INTERESTED?</a:t>
            </a:r>
            <a:endParaRPr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D9000E-09CD-D5F4-3B9F-7BBF6C73B4F5}"/>
              </a:ext>
            </a:extLst>
          </p:cNvPr>
          <p:cNvSpPr txBox="1"/>
          <p:nvPr/>
        </p:nvSpPr>
        <p:spPr>
          <a:xfrm>
            <a:off x="1015354" y="5057855"/>
            <a:ext cx="6085534" cy="1492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600" dirty="0">
                <a:latin typeface="+mj-lt"/>
              </a:rPr>
              <a:t>For more information on the ‘CRISP’: </a:t>
            </a:r>
            <a:r>
              <a:rPr lang="en-AU" sz="1600" dirty="0" err="1">
                <a:latin typeface="+mj-lt"/>
              </a:rPr>
              <a:t>refugeesponsorship.org.au</a:t>
            </a:r>
            <a:endParaRPr lang="en-AU" sz="1600" dirty="0">
              <a:latin typeface="+mj-lt"/>
            </a:endParaRPr>
          </a:p>
          <a:p>
            <a:endParaRPr lang="en-US" sz="1600" i="1" dirty="0">
              <a:solidFill>
                <a:schemeClr val="tx1"/>
              </a:solidFill>
              <a:latin typeface="+mj-lt"/>
              <a:ea typeface="Montserrat"/>
              <a:cs typeface="Montserrat"/>
              <a:sym typeface="Montserrat"/>
            </a:endParaRPr>
          </a:p>
          <a:p>
            <a:r>
              <a:rPr lang="en-US" sz="1600" i="1" dirty="0">
                <a:solidFill>
                  <a:schemeClr val="tx1"/>
                </a:solidFill>
                <a:latin typeface="+mj-lt"/>
                <a:ea typeface="Montserrat"/>
                <a:cs typeface="Montserrat"/>
                <a:sym typeface="Montserrat"/>
              </a:rPr>
              <a:t>The CRISP is funded by the Australian Government Department of Home Affairs </a:t>
            </a:r>
            <a:r>
              <a:rPr lang="en-US" sz="1050" i="1" dirty="0">
                <a:latin typeface="+mj-lt"/>
              </a:rPr>
              <a:t>Photo credits: CRSA | The Australian Women’s Weekly | Alana </a:t>
            </a:r>
            <a:r>
              <a:rPr lang="en-US" sz="1050" i="1" dirty="0" err="1">
                <a:latin typeface="+mj-lt"/>
              </a:rPr>
              <a:t>Landsberry</a:t>
            </a:r>
            <a:endParaRPr lang="en-US" sz="1050" i="1" dirty="0">
              <a:latin typeface="+mj-lt"/>
            </a:endParaRPr>
          </a:p>
          <a:p>
            <a:endParaRPr lang="en-US" sz="1100" i="1" dirty="0">
              <a:solidFill>
                <a:schemeClr val="tx1"/>
              </a:solidFill>
              <a:latin typeface="+mj-lt"/>
              <a:ea typeface="Montserrat"/>
              <a:cs typeface="Montserrat"/>
              <a:sym typeface="Montserrat"/>
            </a:endParaRPr>
          </a:p>
          <a:p>
            <a:endParaRPr lang="en-AU" sz="16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490921-1B59-5667-62B1-B2BB93FF4908}"/>
              </a:ext>
            </a:extLst>
          </p:cNvPr>
          <p:cNvSpPr txBox="1"/>
          <p:nvPr/>
        </p:nvSpPr>
        <p:spPr>
          <a:xfrm>
            <a:off x="1195126" y="2616212"/>
            <a:ext cx="2456101" cy="2192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400" b="1" dirty="0">
                <a:solidFill>
                  <a:srgbClr val="FF0000"/>
                </a:solidFill>
                <a:latin typeface="+mj-lt"/>
              </a:rPr>
              <a:t>Insert your call to action, group’s contact information or anything else you’d like to leave with your audience here.</a:t>
            </a:r>
          </a:p>
          <a:p>
            <a:endParaRPr lang="en-AU" b="1" dirty="0">
              <a:solidFill>
                <a:srgbClr val="FF0000"/>
              </a:solidFill>
              <a:latin typeface="+mj-lt"/>
            </a:endParaRPr>
          </a:p>
          <a:p>
            <a:r>
              <a:rPr lang="en-AU" sz="1400" b="1" dirty="0">
                <a:solidFill>
                  <a:srgbClr val="FF0000"/>
                </a:solidFill>
                <a:latin typeface="+mj-lt"/>
              </a:rPr>
              <a:t>A group shot can be helpful too. </a:t>
            </a:r>
            <a:endParaRPr lang="en-US" sz="1000" b="1" i="1" dirty="0">
              <a:solidFill>
                <a:srgbClr val="FF0000"/>
              </a:solidFill>
              <a:latin typeface="+mj-lt"/>
            </a:endParaRPr>
          </a:p>
          <a:p>
            <a:endParaRPr lang="en-US" sz="1050" b="1" i="1" dirty="0">
              <a:solidFill>
                <a:srgbClr val="FF0000"/>
              </a:solidFill>
              <a:latin typeface="+mj-lt"/>
              <a:ea typeface="Montserrat"/>
              <a:cs typeface="Montserrat"/>
              <a:sym typeface="Montserrat"/>
            </a:endParaRPr>
          </a:p>
          <a:p>
            <a:endParaRPr lang="en-AU" sz="1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026" name="Picture 2" descr="Free Photo Of People Looking On Laptop Stock Photo">
            <a:extLst>
              <a:ext uri="{FF2B5EF4-FFF2-40B4-BE49-F238E27FC236}">
                <a16:creationId xmlns:a16="http://schemas.microsoft.com/office/drawing/2014/main" id="{873F34E9-E86B-C8D2-2345-7D2FA7E2B4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r="19577"/>
          <a:stretch/>
        </p:blipFill>
        <p:spPr bwMode="auto">
          <a:xfrm>
            <a:off x="4058121" y="1934304"/>
            <a:ext cx="2990425" cy="287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CC54F4-61F9-F174-5EDD-0B162AF5D2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8" name="Online Media 1" title="Hear more about Community Refugee Sponsorship Australia's programs">
            <a:hlinkClick r:id="" action="ppaction://media"/>
            <a:extLst>
              <a:ext uri="{FF2B5EF4-FFF2-40B4-BE49-F238E27FC236}">
                <a16:creationId xmlns:a16="http://schemas.microsoft.com/office/drawing/2014/main" id="{31C5D221-8C50-E017-504C-A9D653EDAAE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29154" y="1693381"/>
            <a:ext cx="8253046" cy="466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92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542a9b2947_2_12"/>
          <p:cNvSpPr txBox="1">
            <a:spLocks noGrp="1"/>
          </p:cNvSpPr>
          <p:nvPr>
            <p:ph type="title"/>
          </p:nvPr>
        </p:nvSpPr>
        <p:spPr>
          <a:xfrm>
            <a:off x="799367" y="625797"/>
            <a:ext cx="8851800" cy="11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buSzPts val="7170"/>
            </a:pPr>
            <a:r>
              <a:rPr lang="en-US" dirty="0">
                <a:latin typeface="+mj-lt"/>
              </a:rPr>
              <a:t>The global refugee challenge</a:t>
            </a:r>
            <a:br>
              <a:rPr lang="en-US" dirty="0">
                <a:latin typeface="+mj-lt"/>
              </a:rPr>
            </a:br>
            <a:endParaRPr sz="2700" dirty="0">
              <a:latin typeface="+mj-lt"/>
            </a:endParaRPr>
          </a:p>
        </p:txBody>
      </p:sp>
      <p:grpSp>
        <p:nvGrpSpPr>
          <p:cNvPr id="265" name="Google Shape;265;g1542a9b2947_2_12"/>
          <p:cNvGrpSpPr>
            <a:grpSpLocks noChangeAspect="1"/>
          </p:cNvGrpSpPr>
          <p:nvPr/>
        </p:nvGrpSpPr>
        <p:grpSpPr>
          <a:xfrm>
            <a:off x="799367" y="1871905"/>
            <a:ext cx="3507484" cy="1875164"/>
            <a:chOff x="5662978" y="1995674"/>
            <a:chExt cx="3507484" cy="1875164"/>
          </a:xfrm>
        </p:grpSpPr>
        <p:grpSp>
          <p:nvGrpSpPr>
            <p:cNvPr id="266" name="Google Shape;266;g1542a9b2947_2_12"/>
            <p:cNvGrpSpPr/>
            <p:nvPr/>
          </p:nvGrpSpPr>
          <p:grpSpPr>
            <a:xfrm>
              <a:off x="5690596" y="1997337"/>
              <a:ext cx="1777636" cy="341025"/>
              <a:chOff x="848140" y="1869824"/>
              <a:chExt cx="1777636" cy="341025"/>
            </a:xfrm>
          </p:grpSpPr>
          <p:grpSp>
            <p:nvGrpSpPr>
              <p:cNvPr id="267" name="Google Shape;267;g1542a9b2947_2_12"/>
              <p:cNvGrpSpPr/>
              <p:nvPr/>
            </p:nvGrpSpPr>
            <p:grpSpPr>
              <a:xfrm>
                <a:off x="848140" y="1870076"/>
                <a:ext cx="1456910" cy="340773"/>
                <a:chOff x="838200" y="2831315"/>
                <a:chExt cx="1456910" cy="340773"/>
              </a:xfrm>
            </p:grpSpPr>
            <p:grpSp>
              <p:nvGrpSpPr>
                <p:cNvPr id="268" name="Google Shape;268;g1542a9b2947_2_12"/>
                <p:cNvGrpSpPr/>
                <p:nvPr/>
              </p:nvGrpSpPr>
              <p:grpSpPr>
                <a:xfrm>
                  <a:off x="838200" y="2832072"/>
                  <a:ext cx="819099" cy="340016"/>
                  <a:chOff x="3124200" y="2980100"/>
                  <a:chExt cx="819099" cy="340016"/>
                </a:xfrm>
              </p:grpSpPr>
              <p:pic>
                <p:nvPicPr>
                  <p:cNvPr id="269" name="Google Shape;269;g1542a9b2947_2_12" descr="Man with solid fill"/>
                  <p:cNvPicPr preferRelativeResize="0"/>
                  <p:nvPr/>
                </p:nvPicPr>
                <p:blipFill rotWithShape="1">
                  <a:blip r:embed="rId3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124200" y="2980100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70" name="Google Shape;270;g1542a9b2947_2_12" descr="Man with solid fill"/>
                  <p:cNvPicPr preferRelativeResize="0"/>
                  <p:nvPr/>
                </p:nvPicPr>
                <p:blipFill rotWithShape="1">
                  <a:blip r:embed="rId3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283889" y="2980754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71" name="Google Shape;271;g1542a9b2947_2_12" descr="Man with solid fill"/>
                  <p:cNvPicPr preferRelativeResize="0"/>
                  <p:nvPr/>
                </p:nvPicPr>
                <p:blipFill rotWithShape="1">
                  <a:blip r:embed="rId3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444244" y="2980563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72" name="Google Shape;272;g1542a9b2947_2_12" descr="Man with solid fill"/>
                  <p:cNvPicPr preferRelativeResize="0"/>
                  <p:nvPr/>
                </p:nvPicPr>
                <p:blipFill rotWithShape="1">
                  <a:blip r:embed="rId3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603937" y="2980100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273" name="Google Shape;273;g1542a9b2947_2_12"/>
                <p:cNvGrpSpPr/>
                <p:nvPr/>
              </p:nvGrpSpPr>
              <p:grpSpPr>
                <a:xfrm>
                  <a:off x="1476011" y="2831315"/>
                  <a:ext cx="819099" cy="340016"/>
                  <a:chOff x="3124200" y="2980100"/>
                  <a:chExt cx="819099" cy="340016"/>
                </a:xfrm>
              </p:grpSpPr>
              <p:pic>
                <p:nvPicPr>
                  <p:cNvPr id="274" name="Google Shape;274;g1542a9b2947_2_12" descr="Man with solid fill"/>
                  <p:cNvPicPr preferRelativeResize="0"/>
                  <p:nvPr/>
                </p:nvPicPr>
                <p:blipFill rotWithShape="1">
                  <a:blip r:embed="rId3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124200" y="2980100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75" name="Google Shape;275;g1542a9b2947_2_12" descr="Man with solid fill"/>
                  <p:cNvPicPr preferRelativeResize="0"/>
                  <p:nvPr/>
                </p:nvPicPr>
                <p:blipFill rotWithShape="1">
                  <a:blip r:embed="rId3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283889" y="2980754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76" name="Google Shape;276;g1542a9b2947_2_12" descr="Man with solid fill"/>
                  <p:cNvPicPr preferRelativeResize="0"/>
                  <p:nvPr/>
                </p:nvPicPr>
                <p:blipFill rotWithShape="1">
                  <a:blip r:embed="rId3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444244" y="2980563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77" name="Google Shape;277;g1542a9b2947_2_12" descr="Man with solid fill"/>
                  <p:cNvPicPr preferRelativeResize="0"/>
                  <p:nvPr/>
                </p:nvPicPr>
                <p:blipFill rotWithShape="1">
                  <a:blip r:embed="rId3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603937" y="2980100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</p:grpSp>
          <p:pic>
            <p:nvPicPr>
              <p:cNvPr id="278" name="Google Shape;278;g1542a9b2947_2_12" descr="Man with solid fill"/>
              <p:cNvPicPr preferRelativeResize="0"/>
              <p:nvPr/>
            </p:nvPicPr>
            <p:blipFill rotWithShape="1">
              <a:blip r:embed="rId3" cstate="hq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26725" y="1869824"/>
                <a:ext cx="339362" cy="3393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9" name="Google Shape;279;g1542a9b2947_2_12" descr="Man with solid fill"/>
              <p:cNvPicPr preferRelativeResize="0"/>
              <p:nvPr/>
            </p:nvPicPr>
            <p:blipFill rotWithShape="1">
              <a:blip r:embed="rId3" cstate="hq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86414" y="1870478"/>
                <a:ext cx="339362" cy="33936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80" name="Google Shape;280;g1542a9b2947_2_12"/>
            <p:cNvGrpSpPr/>
            <p:nvPr/>
          </p:nvGrpSpPr>
          <p:grpSpPr>
            <a:xfrm>
              <a:off x="5680656" y="2366203"/>
              <a:ext cx="1777636" cy="341025"/>
              <a:chOff x="848140" y="1869824"/>
              <a:chExt cx="1777636" cy="341025"/>
            </a:xfrm>
          </p:grpSpPr>
          <p:grpSp>
            <p:nvGrpSpPr>
              <p:cNvPr id="281" name="Google Shape;281;g1542a9b2947_2_12"/>
              <p:cNvGrpSpPr/>
              <p:nvPr/>
            </p:nvGrpSpPr>
            <p:grpSpPr>
              <a:xfrm>
                <a:off x="848140" y="1870076"/>
                <a:ext cx="1456910" cy="340773"/>
                <a:chOff x="838200" y="2831315"/>
                <a:chExt cx="1456910" cy="340773"/>
              </a:xfrm>
            </p:grpSpPr>
            <p:grpSp>
              <p:nvGrpSpPr>
                <p:cNvPr id="282" name="Google Shape;282;g1542a9b2947_2_12"/>
                <p:cNvGrpSpPr/>
                <p:nvPr/>
              </p:nvGrpSpPr>
              <p:grpSpPr>
                <a:xfrm>
                  <a:off x="838200" y="2832072"/>
                  <a:ext cx="819099" cy="340016"/>
                  <a:chOff x="3124200" y="2980100"/>
                  <a:chExt cx="819099" cy="340016"/>
                </a:xfrm>
              </p:grpSpPr>
              <p:pic>
                <p:nvPicPr>
                  <p:cNvPr id="283" name="Google Shape;283;g1542a9b2947_2_12" descr="Man with solid fill"/>
                  <p:cNvPicPr preferRelativeResize="0"/>
                  <p:nvPr/>
                </p:nvPicPr>
                <p:blipFill rotWithShape="1">
                  <a:blip r:embed="rId3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124200" y="2980100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84" name="Google Shape;284;g1542a9b2947_2_12" descr="Man with solid fill"/>
                  <p:cNvPicPr preferRelativeResize="0"/>
                  <p:nvPr/>
                </p:nvPicPr>
                <p:blipFill rotWithShape="1">
                  <a:blip r:embed="rId3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283889" y="2980754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85" name="Google Shape;285;g1542a9b2947_2_12" descr="Man with solid fill"/>
                  <p:cNvPicPr preferRelativeResize="0"/>
                  <p:nvPr/>
                </p:nvPicPr>
                <p:blipFill rotWithShape="1">
                  <a:blip r:embed="rId3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444244" y="2980563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86" name="Google Shape;286;g1542a9b2947_2_12" descr="Man with solid fill"/>
                  <p:cNvPicPr preferRelativeResize="0"/>
                  <p:nvPr/>
                </p:nvPicPr>
                <p:blipFill rotWithShape="1">
                  <a:blip r:embed="rId3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603937" y="2980100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287" name="Google Shape;287;g1542a9b2947_2_12"/>
                <p:cNvGrpSpPr/>
                <p:nvPr/>
              </p:nvGrpSpPr>
              <p:grpSpPr>
                <a:xfrm>
                  <a:off x="1476011" y="2831315"/>
                  <a:ext cx="819099" cy="340016"/>
                  <a:chOff x="3124200" y="2980100"/>
                  <a:chExt cx="819099" cy="340016"/>
                </a:xfrm>
              </p:grpSpPr>
              <p:pic>
                <p:nvPicPr>
                  <p:cNvPr id="288" name="Google Shape;288;g1542a9b2947_2_12" descr="Man with solid fill"/>
                  <p:cNvPicPr preferRelativeResize="0"/>
                  <p:nvPr/>
                </p:nvPicPr>
                <p:blipFill rotWithShape="1">
                  <a:blip r:embed="rId3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124200" y="2980100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89" name="Google Shape;289;g1542a9b2947_2_12" descr="Man with solid fill"/>
                  <p:cNvPicPr preferRelativeResize="0"/>
                  <p:nvPr/>
                </p:nvPicPr>
                <p:blipFill rotWithShape="1">
                  <a:blip r:embed="rId3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283889" y="2980754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90" name="Google Shape;290;g1542a9b2947_2_12" descr="Man with solid fill"/>
                  <p:cNvPicPr preferRelativeResize="0"/>
                  <p:nvPr/>
                </p:nvPicPr>
                <p:blipFill rotWithShape="1">
                  <a:blip r:embed="rId3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444244" y="2980563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91" name="Google Shape;291;g1542a9b2947_2_12" descr="Man with solid fill"/>
                  <p:cNvPicPr preferRelativeResize="0"/>
                  <p:nvPr/>
                </p:nvPicPr>
                <p:blipFill rotWithShape="1">
                  <a:blip r:embed="rId3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603937" y="2980100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</p:grpSp>
          <p:pic>
            <p:nvPicPr>
              <p:cNvPr id="292" name="Google Shape;292;g1542a9b2947_2_12" descr="Man with solid fill"/>
              <p:cNvPicPr preferRelativeResize="0"/>
              <p:nvPr/>
            </p:nvPicPr>
            <p:blipFill rotWithShape="1">
              <a:blip r:embed="rId3" cstate="hq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26725" y="1869824"/>
                <a:ext cx="339362" cy="3393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3" name="Google Shape;293;g1542a9b2947_2_12" descr="Man with solid fill"/>
              <p:cNvPicPr preferRelativeResize="0"/>
              <p:nvPr/>
            </p:nvPicPr>
            <p:blipFill rotWithShape="1">
              <a:blip r:embed="rId3" cstate="hq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86414" y="1870478"/>
                <a:ext cx="339362" cy="33936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94" name="Google Shape;294;g1542a9b2947_2_12"/>
            <p:cNvGrpSpPr/>
            <p:nvPr/>
          </p:nvGrpSpPr>
          <p:grpSpPr>
            <a:xfrm>
              <a:off x="5690596" y="2733887"/>
              <a:ext cx="1777636" cy="341025"/>
              <a:chOff x="848140" y="1869824"/>
              <a:chExt cx="1777636" cy="341025"/>
            </a:xfrm>
          </p:grpSpPr>
          <p:grpSp>
            <p:nvGrpSpPr>
              <p:cNvPr id="295" name="Google Shape;295;g1542a9b2947_2_12"/>
              <p:cNvGrpSpPr/>
              <p:nvPr/>
            </p:nvGrpSpPr>
            <p:grpSpPr>
              <a:xfrm>
                <a:off x="848140" y="1870076"/>
                <a:ext cx="1456910" cy="340773"/>
                <a:chOff x="838200" y="2831315"/>
                <a:chExt cx="1456910" cy="340773"/>
              </a:xfrm>
            </p:grpSpPr>
            <p:grpSp>
              <p:nvGrpSpPr>
                <p:cNvPr id="296" name="Google Shape;296;g1542a9b2947_2_12"/>
                <p:cNvGrpSpPr/>
                <p:nvPr/>
              </p:nvGrpSpPr>
              <p:grpSpPr>
                <a:xfrm>
                  <a:off x="838200" y="2832072"/>
                  <a:ext cx="819099" cy="340016"/>
                  <a:chOff x="3124200" y="2980100"/>
                  <a:chExt cx="819099" cy="340016"/>
                </a:xfrm>
              </p:grpSpPr>
              <p:pic>
                <p:nvPicPr>
                  <p:cNvPr id="297" name="Google Shape;297;g1542a9b2947_2_12" descr="Man with solid fill"/>
                  <p:cNvPicPr preferRelativeResize="0"/>
                  <p:nvPr/>
                </p:nvPicPr>
                <p:blipFill rotWithShape="1">
                  <a:blip r:embed="rId3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124200" y="2980100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98" name="Google Shape;298;g1542a9b2947_2_12" descr="Man with solid fill"/>
                  <p:cNvPicPr preferRelativeResize="0"/>
                  <p:nvPr/>
                </p:nvPicPr>
                <p:blipFill rotWithShape="1">
                  <a:blip r:embed="rId3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283889" y="2980754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99" name="Google Shape;299;g1542a9b2947_2_12" descr="Man with solid fill"/>
                  <p:cNvPicPr preferRelativeResize="0"/>
                  <p:nvPr/>
                </p:nvPicPr>
                <p:blipFill rotWithShape="1">
                  <a:blip r:embed="rId3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444244" y="2980563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00" name="Google Shape;300;g1542a9b2947_2_12" descr="Man with solid fill"/>
                  <p:cNvPicPr preferRelativeResize="0"/>
                  <p:nvPr/>
                </p:nvPicPr>
                <p:blipFill rotWithShape="1">
                  <a:blip r:embed="rId3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603937" y="2980100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301" name="Google Shape;301;g1542a9b2947_2_12"/>
                <p:cNvGrpSpPr/>
                <p:nvPr/>
              </p:nvGrpSpPr>
              <p:grpSpPr>
                <a:xfrm>
                  <a:off x="1476011" y="2831315"/>
                  <a:ext cx="819099" cy="340016"/>
                  <a:chOff x="3124200" y="2980100"/>
                  <a:chExt cx="819099" cy="340016"/>
                </a:xfrm>
              </p:grpSpPr>
              <p:pic>
                <p:nvPicPr>
                  <p:cNvPr id="302" name="Google Shape;302;g1542a9b2947_2_12" descr="Man with solid fill"/>
                  <p:cNvPicPr preferRelativeResize="0"/>
                  <p:nvPr/>
                </p:nvPicPr>
                <p:blipFill rotWithShape="1">
                  <a:blip r:embed="rId3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124200" y="2980100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03" name="Google Shape;303;g1542a9b2947_2_12" descr="Man with solid fill"/>
                  <p:cNvPicPr preferRelativeResize="0"/>
                  <p:nvPr/>
                </p:nvPicPr>
                <p:blipFill rotWithShape="1">
                  <a:blip r:embed="rId3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283889" y="2980754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04" name="Google Shape;304;g1542a9b2947_2_12" descr="Man with solid fill"/>
                  <p:cNvPicPr preferRelativeResize="0"/>
                  <p:nvPr/>
                </p:nvPicPr>
                <p:blipFill rotWithShape="1">
                  <a:blip r:embed="rId3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444244" y="2980563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05" name="Google Shape;305;g1542a9b2947_2_12" descr="Man with solid fill"/>
                  <p:cNvPicPr preferRelativeResize="0"/>
                  <p:nvPr/>
                </p:nvPicPr>
                <p:blipFill rotWithShape="1">
                  <a:blip r:embed="rId3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603937" y="2980100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</p:grpSp>
          <p:pic>
            <p:nvPicPr>
              <p:cNvPr id="306" name="Google Shape;306;g1542a9b2947_2_12" descr="Man with solid fill"/>
              <p:cNvPicPr preferRelativeResize="0"/>
              <p:nvPr/>
            </p:nvPicPr>
            <p:blipFill rotWithShape="1">
              <a:blip r:embed="rId3" cstate="hq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26725" y="1869824"/>
                <a:ext cx="339362" cy="3393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7" name="Google Shape;307;g1542a9b2947_2_12" descr="Man with solid fill"/>
              <p:cNvPicPr preferRelativeResize="0"/>
              <p:nvPr/>
            </p:nvPicPr>
            <p:blipFill rotWithShape="1">
              <a:blip r:embed="rId3" cstate="hq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86414" y="1870478"/>
                <a:ext cx="339362" cy="33936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08" name="Google Shape;308;g1542a9b2947_2_12"/>
            <p:cNvGrpSpPr/>
            <p:nvPr/>
          </p:nvGrpSpPr>
          <p:grpSpPr>
            <a:xfrm>
              <a:off x="5679999" y="3082706"/>
              <a:ext cx="1777636" cy="341025"/>
              <a:chOff x="848140" y="1869824"/>
              <a:chExt cx="1777636" cy="341025"/>
            </a:xfrm>
          </p:grpSpPr>
          <p:grpSp>
            <p:nvGrpSpPr>
              <p:cNvPr id="309" name="Google Shape;309;g1542a9b2947_2_12"/>
              <p:cNvGrpSpPr/>
              <p:nvPr/>
            </p:nvGrpSpPr>
            <p:grpSpPr>
              <a:xfrm>
                <a:off x="848140" y="1870076"/>
                <a:ext cx="1456910" cy="340773"/>
                <a:chOff x="838200" y="2831315"/>
                <a:chExt cx="1456910" cy="340773"/>
              </a:xfrm>
            </p:grpSpPr>
            <p:grpSp>
              <p:nvGrpSpPr>
                <p:cNvPr id="310" name="Google Shape;310;g1542a9b2947_2_12"/>
                <p:cNvGrpSpPr/>
                <p:nvPr/>
              </p:nvGrpSpPr>
              <p:grpSpPr>
                <a:xfrm>
                  <a:off x="838200" y="2832072"/>
                  <a:ext cx="819099" cy="340016"/>
                  <a:chOff x="3124200" y="2980100"/>
                  <a:chExt cx="819099" cy="340016"/>
                </a:xfrm>
              </p:grpSpPr>
              <p:pic>
                <p:nvPicPr>
                  <p:cNvPr id="311" name="Google Shape;311;g1542a9b2947_2_12" descr="Man with solid fill"/>
                  <p:cNvPicPr preferRelativeResize="0"/>
                  <p:nvPr/>
                </p:nvPicPr>
                <p:blipFill rotWithShape="1">
                  <a:blip r:embed="rId3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124200" y="2980100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12" name="Google Shape;312;g1542a9b2947_2_12" descr="Man with solid fill"/>
                  <p:cNvPicPr preferRelativeResize="0"/>
                  <p:nvPr/>
                </p:nvPicPr>
                <p:blipFill rotWithShape="1">
                  <a:blip r:embed="rId3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283889" y="2980754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13" name="Google Shape;313;g1542a9b2947_2_12" descr="Man with solid fill"/>
                  <p:cNvPicPr preferRelativeResize="0"/>
                  <p:nvPr/>
                </p:nvPicPr>
                <p:blipFill rotWithShape="1">
                  <a:blip r:embed="rId3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444244" y="2980563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14" name="Google Shape;314;g1542a9b2947_2_12" descr="Man with solid fill"/>
                  <p:cNvPicPr preferRelativeResize="0"/>
                  <p:nvPr/>
                </p:nvPicPr>
                <p:blipFill rotWithShape="1">
                  <a:blip r:embed="rId3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603937" y="2980100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315" name="Google Shape;315;g1542a9b2947_2_12"/>
                <p:cNvGrpSpPr/>
                <p:nvPr/>
              </p:nvGrpSpPr>
              <p:grpSpPr>
                <a:xfrm>
                  <a:off x="1476011" y="2831315"/>
                  <a:ext cx="819099" cy="340016"/>
                  <a:chOff x="3124200" y="2980100"/>
                  <a:chExt cx="819099" cy="340016"/>
                </a:xfrm>
              </p:grpSpPr>
              <p:pic>
                <p:nvPicPr>
                  <p:cNvPr id="316" name="Google Shape;316;g1542a9b2947_2_12" descr="Man with solid fill"/>
                  <p:cNvPicPr preferRelativeResize="0"/>
                  <p:nvPr/>
                </p:nvPicPr>
                <p:blipFill rotWithShape="1">
                  <a:blip r:embed="rId3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124200" y="2980100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17" name="Google Shape;317;g1542a9b2947_2_12" descr="Man with solid fill"/>
                  <p:cNvPicPr preferRelativeResize="0"/>
                  <p:nvPr/>
                </p:nvPicPr>
                <p:blipFill rotWithShape="1">
                  <a:blip r:embed="rId3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283889" y="2980754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18" name="Google Shape;318;g1542a9b2947_2_12" descr="Man with solid fill"/>
                  <p:cNvPicPr preferRelativeResize="0"/>
                  <p:nvPr/>
                </p:nvPicPr>
                <p:blipFill rotWithShape="1">
                  <a:blip r:embed="rId3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444244" y="2980563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19" name="Google Shape;319;g1542a9b2947_2_12" descr="Man with solid fill"/>
                  <p:cNvPicPr preferRelativeResize="0"/>
                  <p:nvPr/>
                </p:nvPicPr>
                <p:blipFill rotWithShape="1">
                  <a:blip r:embed="rId3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603937" y="2980100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</p:grpSp>
          <p:pic>
            <p:nvPicPr>
              <p:cNvPr id="320" name="Google Shape;320;g1542a9b2947_2_12" descr="Man with solid fill"/>
              <p:cNvPicPr preferRelativeResize="0"/>
              <p:nvPr/>
            </p:nvPicPr>
            <p:blipFill rotWithShape="1">
              <a:blip r:embed="rId3" cstate="hq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26725" y="1869824"/>
                <a:ext cx="339362" cy="3393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1" name="Google Shape;321;g1542a9b2947_2_12" descr="Man with solid fill"/>
              <p:cNvPicPr preferRelativeResize="0"/>
              <p:nvPr/>
            </p:nvPicPr>
            <p:blipFill rotWithShape="1">
              <a:blip r:embed="rId3" cstate="hq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86414" y="1870478"/>
                <a:ext cx="339362" cy="33936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22" name="Google Shape;322;g1542a9b2947_2_12"/>
            <p:cNvGrpSpPr/>
            <p:nvPr/>
          </p:nvGrpSpPr>
          <p:grpSpPr>
            <a:xfrm>
              <a:off x="7297260" y="2732224"/>
              <a:ext cx="1777636" cy="341025"/>
              <a:chOff x="848140" y="1869824"/>
              <a:chExt cx="1777636" cy="341025"/>
            </a:xfrm>
          </p:grpSpPr>
          <p:grpSp>
            <p:nvGrpSpPr>
              <p:cNvPr id="323" name="Google Shape;323;g1542a9b2947_2_12"/>
              <p:cNvGrpSpPr/>
              <p:nvPr/>
            </p:nvGrpSpPr>
            <p:grpSpPr>
              <a:xfrm>
                <a:off x="848140" y="1870076"/>
                <a:ext cx="1456910" cy="340773"/>
                <a:chOff x="838200" y="2831315"/>
                <a:chExt cx="1456910" cy="340773"/>
              </a:xfrm>
            </p:grpSpPr>
            <p:grpSp>
              <p:nvGrpSpPr>
                <p:cNvPr id="324" name="Google Shape;324;g1542a9b2947_2_12"/>
                <p:cNvGrpSpPr/>
                <p:nvPr/>
              </p:nvGrpSpPr>
              <p:grpSpPr>
                <a:xfrm>
                  <a:off x="838200" y="2832072"/>
                  <a:ext cx="819099" cy="340016"/>
                  <a:chOff x="3124200" y="2980100"/>
                  <a:chExt cx="819099" cy="340016"/>
                </a:xfrm>
              </p:grpSpPr>
              <p:pic>
                <p:nvPicPr>
                  <p:cNvPr id="325" name="Google Shape;325;g1542a9b2947_2_12" descr="Man with solid fill"/>
                  <p:cNvPicPr preferRelativeResize="0"/>
                  <p:nvPr/>
                </p:nvPicPr>
                <p:blipFill rotWithShape="1">
                  <a:blip r:embed="rId3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124200" y="2980100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26" name="Google Shape;326;g1542a9b2947_2_12" descr="Man with solid fill"/>
                  <p:cNvPicPr preferRelativeResize="0"/>
                  <p:nvPr/>
                </p:nvPicPr>
                <p:blipFill rotWithShape="1">
                  <a:blip r:embed="rId3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283889" y="2980754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27" name="Google Shape;327;g1542a9b2947_2_12" descr="Man with solid fill"/>
                  <p:cNvPicPr preferRelativeResize="0"/>
                  <p:nvPr/>
                </p:nvPicPr>
                <p:blipFill rotWithShape="1">
                  <a:blip r:embed="rId3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444244" y="2980563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28" name="Google Shape;328;g1542a9b2947_2_12" descr="Man with solid fill"/>
                  <p:cNvPicPr preferRelativeResize="0"/>
                  <p:nvPr/>
                </p:nvPicPr>
                <p:blipFill rotWithShape="1">
                  <a:blip r:embed="rId3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603937" y="2980100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329" name="Google Shape;329;g1542a9b2947_2_12"/>
                <p:cNvGrpSpPr/>
                <p:nvPr/>
              </p:nvGrpSpPr>
              <p:grpSpPr>
                <a:xfrm>
                  <a:off x="1476011" y="2831315"/>
                  <a:ext cx="819099" cy="340016"/>
                  <a:chOff x="3124200" y="2980100"/>
                  <a:chExt cx="819099" cy="340016"/>
                </a:xfrm>
              </p:grpSpPr>
              <p:pic>
                <p:nvPicPr>
                  <p:cNvPr id="330" name="Google Shape;330;g1542a9b2947_2_12" descr="Man with solid fill"/>
                  <p:cNvPicPr preferRelativeResize="0"/>
                  <p:nvPr/>
                </p:nvPicPr>
                <p:blipFill rotWithShape="1">
                  <a:blip r:embed="rId3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124200" y="2980100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31" name="Google Shape;331;g1542a9b2947_2_12" descr="Man with solid fill"/>
                  <p:cNvPicPr preferRelativeResize="0"/>
                  <p:nvPr/>
                </p:nvPicPr>
                <p:blipFill rotWithShape="1">
                  <a:blip r:embed="rId3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283889" y="2980754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32" name="Google Shape;332;g1542a9b2947_2_12" descr="Man with solid fill"/>
                  <p:cNvPicPr preferRelativeResize="0"/>
                  <p:nvPr/>
                </p:nvPicPr>
                <p:blipFill rotWithShape="1">
                  <a:blip r:embed="rId3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444244" y="2980563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33" name="Google Shape;333;g1542a9b2947_2_12" descr="Man with solid fill"/>
                  <p:cNvPicPr preferRelativeResize="0"/>
                  <p:nvPr/>
                </p:nvPicPr>
                <p:blipFill rotWithShape="1">
                  <a:blip r:embed="rId3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603937" y="2980100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</p:grpSp>
          <p:pic>
            <p:nvPicPr>
              <p:cNvPr id="334" name="Google Shape;334;g1542a9b2947_2_12" descr="Man with solid fill"/>
              <p:cNvPicPr preferRelativeResize="0"/>
              <p:nvPr/>
            </p:nvPicPr>
            <p:blipFill rotWithShape="1">
              <a:blip r:embed="rId3" cstate="hq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26725" y="1869824"/>
                <a:ext cx="339362" cy="3393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5" name="Google Shape;335;g1542a9b2947_2_12" descr="Man with solid fill"/>
              <p:cNvPicPr preferRelativeResize="0"/>
              <p:nvPr/>
            </p:nvPicPr>
            <p:blipFill rotWithShape="1">
              <a:blip r:embed="rId3" cstate="hq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86414" y="1870478"/>
                <a:ext cx="339362" cy="33936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36" name="Google Shape;336;g1542a9b2947_2_12"/>
            <p:cNvGrpSpPr/>
            <p:nvPr/>
          </p:nvGrpSpPr>
          <p:grpSpPr>
            <a:xfrm>
              <a:off x="7280859" y="1995674"/>
              <a:ext cx="1777636" cy="341025"/>
              <a:chOff x="848140" y="1869824"/>
              <a:chExt cx="1777636" cy="341025"/>
            </a:xfrm>
          </p:grpSpPr>
          <p:grpSp>
            <p:nvGrpSpPr>
              <p:cNvPr id="337" name="Google Shape;337;g1542a9b2947_2_12"/>
              <p:cNvGrpSpPr/>
              <p:nvPr/>
            </p:nvGrpSpPr>
            <p:grpSpPr>
              <a:xfrm>
                <a:off x="848140" y="1870076"/>
                <a:ext cx="1456910" cy="340773"/>
                <a:chOff x="838200" y="2831315"/>
                <a:chExt cx="1456910" cy="340773"/>
              </a:xfrm>
            </p:grpSpPr>
            <p:grpSp>
              <p:nvGrpSpPr>
                <p:cNvPr id="338" name="Google Shape;338;g1542a9b2947_2_12"/>
                <p:cNvGrpSpPr/>
                <p:nvPr/>
              </p:nvGrpSpPr>
              <p:grpSpPr>
                <a:xfrm>
                  <a:off x="838200" y="2832072"/>
                  <a:ext cx="819099" cy="340016"/>
                  <a:chOff x="3124200" y="2980100"/>
                  <a:chExt cx="819099" cy="340016"/>
                </a:xfrm>
              </p:grpSpPr>
              <p:pic>
                <p:nvPicPr>
                  <p:cNvPr id="339" name="Google Shape;339;g1542a9b2947_2_12" descr="Man with solid fill"/>
                  <p:cNvPicPr preferRelativeResize="0"/>
                  <p:nvPr/>
                </p:nvPicPr>
                <p:blipFill rotWithShape="1">
                  <a:blip r:embed="rId3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124200" y="2980100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40" name="Google Shape;340;g1542a9b2947_2_12" descr="Man with solid fill"/>
                  <p:cNvPicPr preferRelativeResize="0"/>
                  <p:nvPr/>
                </p:nvPicPr>
                <p:blipFill rotWithShape="1">
                  <a:blip r:embed="rId3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283889" y="2980754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41" name="Google Shape;341;g1542a9b2947_2_12" descr="Man with solid fill"/>
                  <p:cNvPicPr preferRelativeResize="0"/>
                  <p:nvPr/>
                </p:nvPicPr>
                <p:blipFill rotWithShape="1">
                  <a:blip r:embed="rId3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444244" y="2980563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42" name="Google Shape;342;g1542a9b2947_2_12" descr="Man with solid fill"/>
                  <p:cNvPicPr preferRelativeResize="0"/>
                  <p:nvPr/>
                </p:nvPicPr>
                <p:blipFill rotWithShape="1">
                  <a:blip r:embed="rId3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603937" y="2980100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343" name="Google Shape;343;g1542a9b2947_2_12"/>
                <p:cNvGrpSpPr/>
                <p:nvPr/>
              </p:nvGrpSpPr>
              <p:grpSpPr>
                <a:xfrm>
                  <a:off x="1476011" y="2831315"/>
                  <a:ext cx="819099" cy="340016"/>
                  <a:chOff x="3124200" y="2980100"/>
                  <a:chExt cx="819099" cy="340016"/>
                </a:xfrm>
              </p:grpSpPr>
              <p:pic>
                <p:nvPicPr>
                  <p:cNvPr id="344" name="Google Shape;344;g1542a9b2947_2_12" descr="Man with solid fill"/>
                  <p:cNvPicPr preferRelativeResize="0"/>
                  <p:nvPr/>
                </p:nvPicPr>
                <p:blipFill rotWithShape="1">
                  <a:blip r:embed="rId3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124200" y="2980100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45" name="Google Shape;345;g1542a9b2947_2_12" descr="Man with solid fill"/>
                  <p:cNvPicPr preferRelativeResize="0"/>
                  <p:nvPr/>
                </p:nvPicPr>
                <p:blipFill rotWithShape="1">
                  <a:blip r:embed="rId3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283889" y="2980754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46" name="Google Shape;346;g1542a9b2947_2_12" descr="Man with solid fill"/>
                  <p:cNvPicPr preferRelativeResize="0"/>
                  <p:nvPr/>
                </p:nvPicPr>
                <p:blipFill rotWithShape="1">
                  <a:blip r:embed="rId3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444244" y="2980563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47" name="Google Shape;347;g1542a9b2947_2_12" descr="Man with solid fill"/>
                  <p:cNvPicPr preferRelativeResize="0"/>
                  <p:nvPr/>
                </p:nvPicPr>
                <p:blipFill rotWithShape="1">
                  <a:blip r:embed="rId3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603937" y="2980100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</p:grpSp>
          <p:pic>
            <p:nvPicPr>
              <p:cNvPr id="348" name="Google Shape;348;g1542a9b2947_2_12" descr="Man with solid fill"/>
              <p:cNvPicPr preferRelativeResize="0"/>
              <p:nvPr/>
            </p:nvPicPr>
            <p:blipFill rotWithShape="1">
              <a:blip r:embed="rId3" cstate="hq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26725" y="1869824"/>
                <a:ext cx="339362" cy="3393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9" name="Google Shape;349;g1542a9b2947_2_12" descr="Man with solid fill"/>
              <p:cNvPicPr preferRelativeResize="0"/>
              <p:nvPr/>
            </p:nvPicPr>
            <p:blipFill rotWithShape="1">
              <a:blip r:embed="rId3" cstate="hq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86414" y="1870478"/>
                <a:ext cx="339362" cy="33936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50" name="Google Shape;350;g1542a9b2947_2_12"/>
            <p:cNvGrpSpPr/>
            <p:nvPr/>
          </p:nvGrpSpPr>
          <p:grpSpPr>
            <a:xfrm>
              <a:off x="7283011" y="2360564"/>
              <a:ext cx="1777636" cy="341025"/>
              <a:chOff x="848140" y="1869824"/>
              <a:chExt cx="1777636" cy="341025"/>
            </a:xfrm>
          </p:grpSpPr>
          <p:grpSp>
            <p:nvGrpSpPr>
              <p:cNvPr id="351" name="Google Shape;351;g1542a9b2947_2_12"/>
              <p:cNvGrpSpPr/>
              <p:nvPr/>
            </p:nvGrpSpPr>
            <p:grpSpPr>
              <a:xfrm>
                <a:off x="848140" y="1870076"/>
                <a:ext cx="1456910" cy="340773"/>
                <a:chOff x="838200" y="2831315"/>
                <a:chExt cx="1456910" cy="340773"/>
              </a:xfrm>
            </p:grpSpPr>
            <p:grpSp>
              <p:nvGrpSpPr>
                <p:cNvPr id="352" name="Google Shape;352;g1542a9b2947_2_12"/>
                <p:cNvGrpSpPr/>
                <p:nvPr/>
              </p:nvGrpSpPr>
              <p:grpSpPr>
                <a:xfrm>
                  <a:off x="838200" y="2832072"/>
                  <a:ext cx="819099" cy="340016"/>
                  <a:chOff x="3124200" y="2980100"/>
                  <a:chExt cx="819099" cy="340016"/>
                </a:xfrm>
              </p:grpSpPr>
              <p:pic>
                <p:nvPicPr>
                  <p:cNvPr id="353" name="Google Shape;353;g1542a9b2947_2_12" descr="Man with solid fill"/>
                  <p:cNvPicPr preferRelativeResize="0"/>
                  <p:nvPr/>
                </p:nvPicPr>
                <p:blipFill rotWithShape="1">
                  <a:blip r:embed="rId3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124200" y="2980100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54" name="Google Shape;354;g1542a9b2947_2_12" descr="Man with solid fill"/>
                  <p:cNvPicPr preferRelativeResize="0"/>
                  <p:nvPr/>
                </p:nvPicPr>
                <p:blipFill rotWithShape="1">
                  <a:blip r:embed="rId3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283889" y="2980754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55" name="Google Shape;355;g1542a9b2947_2_12" descr="Man with solid fill"/>
                  <p:cNvPicPr preferRelativeResize="0"/>
                  <p:nvPr/>
                </p:nvPicPr>
                <p:blipFill rotWithShape="1">
                  <a:blip r:embed="rId3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444244" y="2980563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56" name="Google Shape;356;g1542a9b2947_2_12" descr="Man with solid fill"/>
                  <p:cNvPicPr preferRelativeResize="0"/>
                  <p:nvPr/>
                </p:nvPicPr>
                <p:blipFill rotWithShape="1">
                  <a:blip r:embed="rId3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603937" y="2980100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357" name="Google Shape;357;g1542a9b2947_2_12"/>
                <p:cNvGrpSpPr/>
                <p:nvPr/>
              </p:nvGrpSpPr>
              <p:grpSpPr>
                <a:xfrm>
                  <a:off x="1476011" y="2831315"/>
                  <a:ext cx="819099" cy="340016"/>
                  <a:chOff x="3124200" y="2980100"/>
                  <a:chExt cx="819099" cy="340016"/>
                </a:xfrm>
              </p:grpSpPr>
              <p:pic>
                <p:nvPicPr>
                  <p:cNvPr id="358" name="Google Shape;358;g1542a9b2947_2_12" descr="Man with solid fill"/>
                  <p:cNvPicPr preferRelativeResize="0"/>
                  <p:nvPr/>
                </p:nvPicPr>
                <p:blipFill rotWithShape="1">
                  <a:blip r:embed="rId3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124200" y="2980100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59" name="Google Shape;359;g1542a9b2947_2_12" descr="Man with solid fill"/>
                  <p:cNvPicPr preferRelativeResize="0"/>
                  <p:nvPr/>
                </p:nvPicPr>
                <p:blipFill rotWithShape="1">
                  <a:blip r:embed="rId3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283889" y="2980754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60" name="Google Shape;360;g1542a9b2947_2_12" descr="Man with solid fill"/>
                  <p:cNvPicPr preferRelativeResize="0"/>
                  <p:nvPr/>
                </p:nvPicPr>
                <p:blipFill rotWithShape="1">
                  <a:blip r:embed="rId3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444244" y="2980563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61" name="Google Shape;361;g1542a9b2947_2_12" descr="Man with solid fill"/>
                  <p:cNvPicPr preferRelativeResize="0"/>
                  <p:nvPr/>
                </p:nvPicPr>
                <p:blipFill rotWithShape="1">
                  <a:blip r:embed="rId3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603937" y="2980100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</p:grpSp>
          <p:pic>
            <p:nvPicPr>
              <p:cNvPr id="362" name="Google Shape;362;g1542a9b2947_2_12" descr="Man with solid fill"/>
              <p:cNvPicPr preferRelativeResize="0"/>
              <p:nvPr/>
            </p:nvPicPr>
            <p:blipFill rotWithShape="1">
              <a:blip r:embed="rId3" cstate="hq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26725" y="1869824"/>
                <a:ext cx="339362" cy="3393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63" name="Google Shape;363;g1542a9b2947_2_12" descr="Man with solid fill"/>
              <p:cNvPicPr preferRelativeResize="0"/>
              <p:nvPr/>
            </p:nvPicPr>
            <p:blipFill rotWithShape="1">
              <a:blip r:embed="rId3" cstate="hq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86414" y="1870478"/>
                <a:ext cx="339362" cy="33936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64" name="Google Shape;364;g1542a9b2947_2_12"/>
            <p:cNvGrpSpPr/>
            <p:nvPr/>
          </p:nvGrpSpPr>
          <p:grpSpPr>
            <a:xfrm>
              <a:off x="5662978" y="3445101"/>
              <a:ext cx="1777636" cy="341025"/>
              <a:chOff x="848140" y="1869824"/>
              <a:chExt cx="1777636" cy="341025"/>
            </a:xfrm>
          </p:grpSpPr>
          <p:grpSp>
            <p:nvGrpSpPr>
              <p:cNvPr id="365" name="Google Shape;365;g1542a9b2947_2_12"/>
              <p:cNvGrpSpPr/>
              <p:nvPr/>
            </p:nvGrpSpPr>
            <p:grpSpPr>
              <a:xfrm>
                <a:off x="848140" y="1870076"/>
                <a:ext cx="1456910" cy="340773"/>
                <a:chOff x="838200" y="2831315"/>
                <a:chExt cx="1456910" cy="340773"/>
              </a:xfrm>
            </p:grpSpPr>
            <p:grpSp>
              <p:nvGrpSpPr>
                <p:cNvPr id="366" name="Google Shape;366;g1542a9b2947_2_12"/>
                <p:cNvGrpSpPr/>
                <p:nvPr/>
              </p:nvGrpSpPr>
              <p:grpSpPr>
                <a:xfrm>
                  <a:off x="838200" y="2832072"/>
                  <a:ext cx="819099" cy="340016"/>
                  <a:chOff x="3124200" y="2980100"/>
                  <a:chExt cx="819099" cy="340016"/>
                </a:xfrm>
              </p:grpSpPr>
              <p:pic>
                <p:nvPicPr>
                  <p:cNvPr id="367" name="Google Shape;367;g1542a9b2947_2_12" descr="Man with solid fill"/>
                  <p:cNvPicPr preferRelativeResize="0"/>
                  <p:nvPr/>
                </p:nvPicPr>
                <p:blipFill rotWithShape="1">
                  <a:blip r:embed="rId4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124200" y="2980100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68" name="Google Shape;368;g1542a9b2947_2_12" descr="Man with solid fill"/>
                  <p:cNvPicPr preferRelativeResize="0"/>
                  <p:nvPr/>
                </p:nvPicPr>
                <p:blipFill rotWithShape="1">
                  <a:blip r:embed="rId4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283889" y="2980754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69" name="Google Shape;369;g1542a9b2947_2_12" descr="Man with solid fill"/>
                  <p:cNvPicPr preferRelativeResize="0"/>
                  <p:nvPr/>
                </p:nvPicPr>
                <p:blipFill rotWithShape="1">
                  <a:blip r:embed="rId4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444244" y="2980563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70" name="Google Shape;370;g1542a9b2947_2_12" descr="Man with solid fill"/>
                  <p:cNvPicPr preferRelativeResize="0"/>
                  <p:nvPr/>
                </p:nvPicPr>
                <p:blipFill rotWithShape="1">
                  <a:blip r:embed="rId4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603937" y="2980100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371" name="Google Shape;371;g1542a9b2947_2_12"/>
                <p:cNvGrpSpPr/>
                <p:nvPr/>
              </p:nvGrpSpPr>
              <p:grpSpPr>
                <a:xfrm>
                  <a:off x="1476011" y="2831315"/>
                  <a:ext cx="819099" cy="340016"/>
                  <a:chOff x="3124200" y="2980100"/>
                  <a:chExt cx="819099" cy="340016"/>
                </a:xfrm>
              </p:grpSpPr>
              <p:pic>
                <p:nvPicPr>
                  <p:cNvPr id="372" name="Google Shape;372;g1542a9b2947_2_12" descr="Man with solid fill"/>
                  <p:cNvPicPr preferRelativeResize="0"/>
                  <p:nvPr/>
                </p:nvPicPr>
                <p:blipFill rotWithShape="1">
                  <a:blip r:embed="rId4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124200" y="2980100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73" name="Google Shape;373;g1542a9b2947_2_12" descr="Man with solid fill"/>
                  <p:cNvPicPr preferRelativeResize="0"/>
                  <p:nvPr/>
                </p:nvPicPr>
                <p:blipFill rotWithShape="1">
                  <a:blip r:embed="rId4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283889" y="2980754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74" name="Google Shape;374;g1542a9b2947_2_12" descr="Man with solid fill"/>
                  <p:cNvPicPr preferRelativeResize="0"/>
                  <p:nvPr/>
                </p:nvPicPr>
                <p:blipFill rotWithShape="1">
                  <a:blip r:embed="rId4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444244" y="2980563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75" name="Google Shape;375;g1542a9b2947_2_12" descr="Man with solid fill"/>
                  <p:cNvPicPr preferRelativeResize="0"/>
                  <p:nvPr/>
                </p:nvPicPr>
                <p:blipFill rotWithShape="1">
                  <a:blip r:embed="rId4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603937" y="2980100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</p:grpSp>
          <p:pic>
            <p:nvPicPr>
              <p:cNvPr id="376" name="Google Shape;376;g1542a9b2947_2_12" descr="Man with solid fill"/>
              <p:cNvPicPr preferRelativeResize="0"/>
              <p:nvPr/>
            </p:nvPicPr>
            <p:blipFill rotWithShape="1">
              <a:blip r:embed="rId4" cstate="hq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26725" y="1869824"/>
                <a:ext cx="339362" cy="3393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7" name="Google Shape;377;g1542a9b2947_2_12" descr="Man with solid fill"/>
              <p:cNvPicPr preferRelativeResize="0"/>
              <p:nvPr/>
            </p:nvPicPr>
            <p:blipFill rotWithShape="1">
              <a:blip r:embed="rId4" cstate="hq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86414" y="1870478"/>
                <a:ext cx="339362" cy="33936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78" name="Google Shape;378;g1542a9b2947_2_12" descr="Man with solid fill"/>
            <p:cNvPicPr preferRelativeResize="0"/>
            <p:nvPr/>
          </p:nvPicPr>
          <p:blipFill rotWithShape="1">
            <a:blip r:embed="rId4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50999" y="3445933"/>
              <a:ext cx="339362" cy="33936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79" name="Google Shape;379;g1542a9b2947_2_12"/>
            <p:cNvGrpSpPr/>
            <p:nvPr/>
          </p:nvGrpSpPr>
          <p:grpSpPr>
            <a:xfrm>
              <a:off x="7272414" y="3446185"/>
              <a:ext cx="1777636" cy="340773"/>
              <a:chOff x="829098" y="5142254"/>
              <a:chExt cx="1777636" cy="340773"/>
            </a:xfrm>
          </p:grpSpPr>
          <p:grpSp>
            <p:nvGrpSpPr>
              <p:cNvPr id="380" name="Google Shape;380;g1542a9b2947_2_12"/>
              <p:cNvGrpSpPr/>
              <p:nvPr/>
            </p:nvGrpSpPr>
            <p:grpSpPr>
              <a:xfrm>
                <a:off x="829098" y="5142254"/>
                <a:ext cx="1456910" cy="340773"/>
                <a:chOff x="838200" y="2831315"/>
                <a:chExt cx="1456910" cy="340773"/>
              </a:xfrm>
            </p:grpSpPr>
            <p:grpSp>
              <p:nvGrpSpPr>
                <p:cNvPr id="381" name="Google Shape;381;g1542a9b2947_2_12"/>
                <p:cNvGrpSpPr/>
                <p:nvPr/>
              </p:nvGrpSpPr>
              <p:grpSpPr>
                <a:xfrm>
                  <a:off x="838200" y="2832072"/>
                  <a:ext cx="819099" cy="340016"/>
                  <a:chOff x="3124200" y="2980100"/>
                  <a:chExt cx="819099" cy="340016"/>
                </a:xfrm>
              </p:grpSpPr>
              <p:pic>
                <p:nvPicPr>
                  <p:cNvPr id="382" name="Google Shape;382;g1542a9b2947_2_12" descr="Man with solid fill"/>
                  <p:cNvPicPr preferRelativeResize="0"/>
                  <p:nvPr/>
                </p:nvPicPr>
                <p:blipFill rotWithShape="1">
                  <a:blip r:embed="rId4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124200" y="2980100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83" name="Google Shape;383;g1542a9b2947_2_12" descr="Man with solid fill"/>
                  <p:cNvPicPr preferRelativeResize="0"/>
                  <p:nvPr/>
                </p:nvPicPr>
                <p:blipFill rotWithShape="1">
                  <a:blip r:embed="rId4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283889" y="2980754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84" name="Google Shape;384;g1542a9b2947_2_12" descr="Man with solid fill"/>
                  <p:cNvPicPr preferRelativeResize="0"/>
                  <p:nvPr/>
                </p:nvPicPr>
                <p:blipFill rotWithShape="1">
                  <a:blip r:embed="rId4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444244" y="2980563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85" name="Google Shape;385;g1542a9b2947_2_12" descr="Man with solid fill"/>
                  <p:cNvPicPr preferRelativeResize="0"/>
                  <p:nvPr/>
                </p:nvPicPr>
                <p:blipFill rotWithShape="1">
                  <a:blip r:embed="rId4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603937" y="2980100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386" name="Google Shape;386;g1542a9b2947_2_12"/>
                <p:cNvGrpSpPr/>
                <p:nvPr/>
              </p:nvGrpSpPr>
              <p:grpSpPr>
                <a:xfrm>
                  <a:off x="1476011" y="2831315"/>
                  <a:ext cx="819099" cy="340016"/>
                  <a:chOff x="3124200" y="2980100"/>
                  <a:chExt cx="819099" cy="340016"/>
                </a:xfrm>
              </p:grpSpPr>
              <p:pic>
                <p:nvPicPr>
                  <p:cNvPr id="387" name="Google Shape;387;g1542a9b2947_2_12" descr="Man with solid fill"/>
                  <p:cNvPicPr preferRelativeResize="0"/>
                  <p:nvPr/>
                </p:nvPicPr>
                <p:blipFill rotWithShape="1">
                  <a:blip r:embed="rId4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124200" y="2980100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88" name="Google Shape;388;g1542a9b2947_2_12" descr="Man with solid fill"/>
                  <p:cNvPicPr preferRelativeResize="0"/>
                  <p:nvPr/>
                </p:nvPicPr>
                <p:blipFill rotWithShape="1">
                  <a:blip r:embed="rId4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283889" y="2980754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89" name="Google Shape;389;g1542a9b2947_2_12" descr="Man with solid fill"/>
                  <p:cNvPicPr preferRelativeResize="0"/>
                  <p:nvPr/>
                </p:nvPicPr>
                <p:blipFill rotWithShape="1">
                  <a:blip r:embed="rId4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444244" y="2980563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90" name="Google Shape;390;g1542a9b2947_2_12" descr="Man with solid fill"/>
                  <p:cNvPicPr preferRelativeResize="0"/>
                  <p:nvPr/>
                </p:nvPicPr>
                <p:blipFill rotWithShape="1">
                  <a:blip r:embed="rId4" cstate="hqprint">
                    <a:alphaModFix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3603937" y="2980100"/>
                    <a:ext cx="339362" cy="3393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</p:grpSp>
          <p:pic>
            <p:nvPicPr>
              <p:cNvPr id="391" name="Google Shape;391;g1542a9b2947_2_12" descr="Man with solid fill"/>
              <p:cNvPicPr preferRelativeResize="0"/>
              <p:nvPr/>
            </p:nvPicPr>
            <p:blipFill rotWithShape="1">
              <a:blip r:embed="rId5" cstate="hq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67372" y="5142656"/>
                <a:ext cx="339362" cy="33936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92" name="Google Shape;392;g1542a9b2947_2_12"/>
            <p:cNvGrpSpPr/>
            <p:nvPr/>
          </p:nvGrpSpPr>
          <p:grpSpPr>
            <a:xfrm>
              <a:off x="7294326" y="3087719"/>
              <a:ext cx="1777636" cy="340773"/>
              <a:chOff x="3012961" y="2750540"/>
              <a:chExt cx="1777636" cy="340773"/>
            </a:xfrm>
          </p:grpSpPr>
          <p:grpSp>
            <p:nvGrpSpPr>
              <p:cNvPr id="393" name="Google Shape;393;g1542a9b2947_2_12"/>
              <p:cNvGrpSpPr/>
              <p:nvPr/>
            </p:nvGrpSpPr>
            <p:grpSpPr>
              <a:xfrm>
                <a:off x="3012961" y="2750540"/>
                <a:ext cx="1777636" cy="340773"/>
                <a:chOff x="829098" y="4405704"/>
                <a:chExt cx="1777636" cy="340773"/>
              </a:xfrm>
            </p:grpSpPr>
            <p:grpSp>
              <p:nvGrpSpPr>
                <p:cNvPr id="394" name="Google Shape;394;g1542a9b2947_2_12"/>
                <p:cNvGrpSpPr/>
                <p:nvPr/>
              </p:nvGrpSpPr>
              <p:grpSpPr>
                <a:xfrm>
                  <a:off x="829098" y="4405704"/>
                  <a:ext cx="1456910" cy="340773"/>
                  <a:chOff x="838200" y="2831315"/>
                  <a:chExt cx="1456910" cy="340773"/>
                </a:xfrm>
              </p:grpSpPr>
              <p:grpSp>
                <p:nvGrpSpPr>
                  <p:cNvPr id="395" name="Google Shape;395;g1542a9b2947_2_12"/>
                  <p:cNvGrpSpPr/>
                  <p:nvPr/>
                </p:nvGrpSpPr>
                <p:grpSpPr>
                  <a:xfrm>
                    <a:off x="838200" y="2832072"/>
                    <a:ext cx="819099" cy="340016"/>
                    <a:chOff x="3124200" y="2980100"/>
                    <a:chExt cx="819099" cy="340016"/>
                  </a:xfrm>
                </p:grpSpPr>
                <p:pic>
                  <p:nvPicPr>
                    <p:cNvPr id="396" name="Google Shape;396;g1542a9b2947_2_12" descr="Man with solid fill"/>
                    <p:cNvPicPr preferRelativeResize="0"/>
                    <p:nvPr/>
                  </p:nvPicPr>
                  <p:blipFill rotWithShape="1">
                    <a:blip r:embed="rId3" cstate="hqprint">
                      <a:alphaModFix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3124200" y="2980100"/>
                      <a:ext cx="339362" cy="33936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397" name="Google Shape;397;g1542a9b2947_2_12" descr="Man with solid fill"/>
                    <p:cNvPicPr preferRelativeResize="0"/>
                    <p:nvPr/>
                  </p:nvPicPr>
                  <p:blipFill rotWithShape="1">
                    <a:blip r:embed="rId3" cstate="hqprint">
                      <a:alphaModFix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3283889" y="2980754"/>
                      <a:ext cx="339362" cy="33936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398" name="Google Shape;398;g1542a9b2947_2_12" descr="Man with solid fill"/>
                    <p:cNvPicPr preferRelativeResize="0"/>
                    <p:nvPr/>
                  </p:nvPicPr>
                  <p:blipFill rotWithShape="1">
                    <a:blip r:embed="rId3" cstate="hqprint">
                      <a:alphaModFix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3444244" y="2980563"/>
                      <a:ext cx="339362" cy="33936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399" name="Google Shape;399;g1542a9b2947_2_12" descr="Man with solid fill"/>
                    <p:cNvPicPr preferRelativeResize="0"/>
                    <p:nvPr/>
                  </p:nvPicPr>
                  <p:blipFill rotWithShape="1">
                    <a:blip r:embed="rId3" cstate="hqprint">
                      <a:alphaModFix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3603937" y="2980100"/>
                      <a:ext cx="339362" cy="33936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grpSp>
                <p:nvGrpSpPr>
                  <p:cNvPr id="400" name="Google Shape;400;g1542a9b2947_2_12"/>
                  <p:cNvGrpSpPr/>
                  <p:nvPr/>
                </p:nvGrpSpPr>
                <p:grpSpPr>
                  <a:xfrm>
                    <a:off x="1476011" y="2831315"/>
                    <a:ext cx="819099" cy="340016"/>
                    <a:chOff x="3124200" y="2980100"/>
                    <a:chExt cx="819099" cy="340016"/>
                  </a:xfrm>
                </p:grpSpPr>
                <p:pic>
                  <p:nvPicPr>
                    <p:cNvPr id="401" name="Google Shape;401;g1542a9b2947_2_12" descr="Man with solid fill"/>
                    <p:cNvPicPr preferRelativeResize="0"/>
                    <p:nvPr/>
                  </p:nvPicPr>
                  <p:blipFill rotWithShape="1">
                    <a:blip r:embed="rId3" cstate="hqprint">
                      <a:alphaModFix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3124200" y="2980100"/>
                      <a:ext cx="339362" cy="33936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402" name="Google Shape;402;g1542a9b2947_2_12" descr="Man with solid fill"/>
                    <p:cNvPicPr preferRelativeResize="0"/>
                    <p:nvPr/>
                  </p:nvPicPr>
                  <p:blipFill rotWithShape="1">
                    <a:blip r:embed="rId3" cstate="hqprint">
                      <a:alphaModFix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3283889" y="2980754"/>
                      <a:ext cx="339362" cy="33936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403" name="Google Shape;403;g1542a9b2947_2_12" descr="Man with solid fill"/>
                    <p:cNvPicPr preferRelativeResize="0"/>
                    <p:nvPr/>
                  </p:nvPicPr>
                  <p:blipFill rotWithShape="1">
                    <a:blip r:embed="rId3" cstate="hqprint">
                      <a:alphaModFix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3444244" y="2980563"/>
                      <a:ext cx="339362" cy="33936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404" name="Google Shape;404;g1542a9b2947_2_12" descr="Man with solid fill"/>
                    <p:cNvPicPr preferRelativeResize="0"/>
                    <p:nvPr/>
                  </p:nvPicPr>
                  <p:blipFill rotWithShape="1">
                    <a:blip r:embed="rId3" cstate="hqprint">
                      <a:alphaModFix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3603937" y="2980100"/>
                      <a:ext cx="339362" cy="33936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</p:grpSp>
            <p:pic>
              <p:nvPicPr>
                <p:cNvPr id="405" name="Google Shape;405;g1542a9b2947_2_12" descr="Man with solid fill"/>
                <p:cNvPicPr preferRelativeResize="0"/>
                <p:nvPr/>
              </p:nvPicPr>
              <p:blipFill rotWithShape="1">
                <a:blip r:embed="rId4" cstate="hqprint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267372" y="4406106"/>
                  <a:ext cx="339362" cy="33936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406" name="Google Shape;406;g1542a9b2947_2_12" descr="Man with solid fill"/>
              <p:cNvPicPr preferRelativeResize="0"/>
              <p:nvPr/>
            </p:nvPicPr>
            <p:blipFill rotWithShape="1">
              <a:blip r:embed="rId3" cstate="hq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290975" y="2750540"/>
                <a:ext cx="339362" cy="33936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07" name="Google Shape;407;g1542a9b2947_2_1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75148" y="3673962"/>
              <a:ext cx="295314" cy="1968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9" name="Google Shape;409;g1542a9b2947_2_12"/>
          <p:cNvSpPr txBox="1"/>
          <p:nvPr/>
        </p:nvSpPr>
        <p:spPr>
          <a:xfrm>
            <a:off x="5109781" y="1871905"/>
            <a:ext cx="3990900" cy="21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buClr>
                <a:schemeClr val="lt1"/>
              </a:buClr>
              <a:buSzPts val="1800"/>
            </a:pPr>
            <a:r>
              <a:rPr lang="en-US" sz="1800" dirty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100M  Forcibly displaced people</a:t>
            </a:r>
            <a:endParaRPr dirty="0">
              <a:latin typeface="+mj-lt"/>
            </a:endParaRPr>
          </a:p>
          <a:p>
            <a:pPr>
              <a:spcBef>
                <a:spcPts val="1000"/>
              </a:spcBef>
              <a:buClr>
                <a:schemeClr val="lt1"/>
              </a:buClr>
              <a:buSzPts val="1800"/>
            </a:pPr>
            <a:r>
              <a:rPr lang="en-US" sz="1800" dirty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21.3M Of these are refugees</a:t>
            </a:r>
            <a:endParaRPr dirty="0">
              <a:latin typeface="+mj-lt"/>
            </a:endParaRPr>
          </a:p>
          <a:p>
            <a:pPr>
              <a:spcBef>
                <a:spcPts val="1000"/>
              </a:spcBef>
              <a:buClr>
                <a:schemeClr val="lt1"/>
              </a:buClr>
              <a:buSzPts val="1800"/>
            </a:pPr>
            <a:r>
              <a:rPr lang="en-US" sz="1800" dirty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2M   Urgently need resettlement</a:t>
            </a:r>
            <a:endParaRPr dirty="0">
              <a:latin typeface="+mj-lt"/>
            </a:endParaRPr>
          </a:p>
          <a:p>
            <a:pPr>
              <a:spcBef>
                <a:spcPts val="1000"/>
              </a:spcBef>
              <a:buClr>
                <a:schemeClr val="lt1"/>
              </a:buClr>
              <a:buSzPts val="1800"/>
            </a:pPr>
            <a:r>
              <a:rPr lang="en-US" sz="1800" dirty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~100K /year resettled worldwide</a:t>
            </a:r>
            <a:br>
              <a:rPr lang="en-US" sz="1800" dirty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</a:br>
            <a:endParaRPr sz="1800" dirty="0">
              <a:solidFill>
                <a:schemeClr val="lt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410" name="Google Shape;410;g1542a9b2947_2_12" descr="Man with solid fill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2424" y="1871905"/>
            <a:ext cx="339362" cy="339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g1542a9b2947_2_12" descr="Man with solid fill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6327" y="2281935"/>
            <a:ext cx="339362" cy="339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g1542a9b2947_2_12" descr="Man with solid fill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1021" y="2708238"/>
            <a:ext cx="339362" cy="339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g1542a9b2947_2_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09919" y="3180219"/>
            <a:ext cx="295314" cy="19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phic 3" descr="Confused person with solid fill">
            <a:extLst>
              <a:ext uri="{FF2B5EF4-FFF2-40B4-BE49-F238E27FC236}">
                <a16:creationId xmlns:a16="http://schemas.microsoft.com/office/drawing/2014/main" id="{BC4065C6-201D-2116-EE8D-2774D80B67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51021" y="4310194"/>
            <a:ext cx="1783722" cy="1783722"/>
          </a:xfrm>
          <a:prstGeom prst="rect">
            <a:avLst/>
          </a:prstGeom>
        </p:spPr>
      </p:pic>
      <p:sp>
        <p:nvSpPr>
          <p:cNvPr id="5" name="Line Callout 2 4">
            <a:extLst>
              <a:ext uri="{FF2B5EF4-FFF2-40B4-BE49-F238E27FC236}">
                <a16:creationId xmlns:a16="http://schemas.microsoft.com/office/drawing/2014/main" id="{A2A6E277-96DE-7756-4EE9-CAEAA598DA35}"/>
              </a:ext>
            </a:extLst>
          </p:cNvPr>
          <p:cNvSpPr/>
          <p:nvPr/>
        </p:nvSpPr>
        <p:spPr>
          <a:xfrm>
            <a:off x="8051690" y="4000673"/>
            <a:ext cx="3313325" cy="1003486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4893"/>
              <a:gd name="adj6" fmla="val -429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+mj-lt"/>
              </a:rPr>
              <a:t>No way to address the global refugee challenge through local volunteering</a:t>
            </a:r>
          </a:p>
        </p:txBody>
      </p:sp>
      <p:sp>
        <p:nvSpPr>
          <p:cNvPr id="6" name="Line Callout 2 5">
            <a:extLst>
              <a:ext uri="{FF2B5EF4-FFF2-40B4-BE49-F238E27FC236}">
                <a16:creationId xmlns:a16="http://schemas.microsoft.com/office/drawing/2014/main" id="{24F57960-7284-37E2-3732-7129BB2FCD5B}"/>
              </a:ext>
            </a:extLst>
          </p:cNvPr>
          <p:cNvSpPr/>
          <p:nvPr/>
        </p:nvSpPr>
        <p:spPr>
          <a:xfrm>
            <a:off x="8051689" y="5228718"/>
            <a:ext cx="3313325" cy="1003486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9487"/>
              <a:gd name="adj6" fmla="val -448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+mj-lt"/>
              </a:rPr>
              <a:t>No framework to meet refugee newcomers &amp; offer ongoing help</a:t>
            </a:r>
          </a:p>
        </p:txBody>
      </p:sp>
      <p:sp>
        <p:nvSpPr>
          <p:cNvPr id="7" name="Google Shape;264;g1542a9b2947_2_12">
            <a:extLst>
              <a:ext uri="{FF2B5EF4-FFF2-40B4-BE49-F238E27FC236}">
                <a16:creationId xmlns:a16="http://schemas.microsoft.com/office/drawing/2014/main" id="{13712542-FD91-8BAD-A623-15BCCA8CF555}"/>
              </a:ext>
            </a:extLst>
          </p:cNvPr>
          <p:cNvSpPr txBox="1">
            <a:spLocks/>
          </p:cNvSpPr>
          <p:nvPr/>
        </p:nvSpPr>
        <p:spPr>
          <a:xfrm>
            <a:off x="808039" y="4301343"/>
            <a:ext cx="4201880" cy="2704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legreya Sans"/>
              <a:buNone/>
              <a:defRPr sz="4400" b="1" i="0" u="none" strike="noStrike" cap="none">
                <a:solidFill>
                  <a:schemeClr val="lt1"/>
                </a:solidFill>
                <a:latin typeface="Alegreya Sans"/>
                <a:ea typeface="Alegreya Sans"/>
                <a:cs typeface="Alegreya Sans"/>
                <a:sym typeface="Alegreya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7170"/>
            </a:pPr>
            <a:r>
              <a:rPr lang="en-US" sz="3300" dirty="0">
                <a:latin typeface="+mj-lt"/>
              </a:rPr>
              <a:t>Everyday Australians want to help, but:</a:t>
            </a:r>
            <a:br>
              <a:rPr lang="en-US" dirty="0">
                <a:latin typeface="+mj-lt"/>
              </a:rPr>
            </a:br>
            <a:endParaRPr lang="en-US" sz="2700" dirty="0">
              <a:latin typeface="+mj-lt"/>
            </a:endParaRPr>
          </a:p>
        </p:txBody>
      </p:sp>
      <p:sp>
        <p:nvSpPr>
          <p:cNvPr id="2" name="Google Shape;423;g1510a641ab2_0_0">
            <a:extLst>
              <a:ext uri="{FF2B5EF4-FFF2-40B4-BE49-F238E27FC236}">
                <a16:creationId xmlns:a16="http://schemas.microsoft.com/office/drawing/2014/main" id="{0146519C-AA8C-11D1-A33D-0856E4477AB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fld id="{00000000-1234-1234-1234-123412341234}" type="slidenum">
              <a:rPr lang="en-US">
                <a:latin typeface="+mj-lt"/>
              </a:rPr>
              <a:pPr/>
              <a:t>2</a:t>
            </a:fld>
            <a:endParaRPr>
              <a:latin typeface="+mj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4474F64-EA8B-88C2-2447-EE58C09930A2}"/>
              </a:ext>
            </a:extLst>
          </p:cNvPr>
          <p:cNvSpPr txBox="1"/>
          <p:nvPr/>
        </p:nvSpPr>
        <p:spPr>
          <a:xfrm>
            <a:off x="8310241" y="825570"/>
            <a:ext cx="3512417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0488">
              <a:spcBef>
                <a:spcPts val="1200"/>
              </a:spcBef>
              <a:buSzPct val="100000"/>
            </a:pPr>
            <a:endParaRPr lang="en-US" sz="2000" dirty="0">
              <a:solidFill>
                <a:schemeClr val="bg1"/>
              </a:solidFill>
              <a:latin typeface="+mj-lt"/>
            </a:endParaRPr>
          </a:p>
          <a:p>
            <a:pPr marL="110488">
              <a:spcBef>
                <a:spcPts val="1200"/>
              </a:spcBef>
              <a:buSzPct val="100000"/>
            </a:pPr>
            <a:endParaRPr lang="en-US" sz="2000" dirty="0">
              <a:solidFill>
                <a:schemeClr val="bg1"/>
              </a:solidFill>
              <a:latin typeface="+mj-lt"/>
            </a:endParaRPr>
          </a:p>
          <a:p>
            <a:endParaRPr lang="en-US" sz="1100" dirty="0">
              <a:latin typeface="+mj-lt"/>
            </a:endParaRPr>
          </a:p>
        </p:txBody>
      </p:sp>
      <p:sp>
        <p:nvSpPr>
          <p:cNvPr id="421" name="Google Shape;421;g1510a641ab2_0_0"/>
          <p:cNvSpPr txBox="1">
            <a:spLocks noGrp="1"/>
          </p:cNvSpPr>
          <p:nvPr>
            <p:ph type="title"/>
          </p:nvPr>
        </p:nvSpPr>
        <p:spPr>
          <a:xfrm>
            <a:off x="485119" y="569309"/>
            <a:ext cx="8979000" cy="11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buSzPct val="60902"/>
            </a:pPr>
            <a:r>
              <a:rPr lang="en-US" dirty="0">
                <a:latin typeface="+mj-lt"/>
              </a:rPr>
              <a:t>The answer: community sponsorship</a:t>
            </a:r>
            <a:br>
              <a:rPr lang="en-US" dirty="0">
                <a:latin typeface="+mj-lt"/>
              </a:rPr>
            </a:br>
            <a:endParaRPr sz="2955" dirty="0">
              <a:latin typeface="+mj-lt"/>
            </a:endParaRPr>
          </a:p>
        </p:txBody>
      </p:sp>
      <p:sp>
        <p:nvSpPr>
          <p:cNvPr id="423" name="Google Shape;423;g1510a641ab2_0_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fld id="{00000000-1234-1234-1234-123412341234}" type="slidenum">
              <a:rPr lang="en-US">
                <a:latin typeface="+mj-lt"/>
              </a:rPr>
              <a:pPr/>
              <a:t>3</a:t>
            </a:fld>
            <a:endParaRPr>
              <a:latin typeface="+mj-lt"/>
            </a:endParaRPr>
          </a:p>
        </p:txBody>
      </p:sp>
      <p:pic>
        <p:nvPicPr>
          <p:cNvPr id="425" name="Google Shape;425;g1510a641ab2_0_0" descr="Flag of Canada - Wikipedi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4876783"/>
            <a:ext cx="1030951" cy="50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g1510a641ab2_0_0" descr="Flag of Australia - Wikip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199" y="5777785"/>
            <a:ext cx="1030951" cy="51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14;g1542a9b2947_2_12" descr="Ten-year-old George arrives at Sydney airport with his family">
            <a:extLst>
              <a:ext uri="{FF2B5EF4-FFF2-40B4-BE49-F238E27FC236}">
                <a16:creationId xmlns:a16="http://schemas.microsoft.com/office/drawing/2014/main" id="{1281A343-9339-406D-4EF3-EF6C833DE8A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1878" y="2039247"/>
            <a:ext cx="2624481" cy="2292036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044702-66F9-CFA4-990A-6E0635111D09}"/>
              </a:ext>
            </a:extLst>
          </p:cNvPr>
          <p:cNvSpPr txBox="1"/>
          <p:nvPr/>
        </p:nvSpPr>
        <p:spPr>
          <a:xfrm>
            <a:off x="731519" y="2039247"/>
            <a:ext cx="732198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Bef>
                <a:spcPts val="1200"/>
              </a:spcBef>
              <a:buSzPct val="133333"/>
            </a:pPr>
            <a:r>
              <a:rPr lang="en-US" sz="3200" dirty="0">
                <a:solidFill>
                  <a:schemeClr val="bg1"/>
                </a:solidFill>
                <a:latin typeface="+mj-lt"/>
              </a:rPr>
              <a:t>Empowering locals to support newcomers to settle &amp; integrate by providing social, material &amp; practical support.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972A61-2720-BBBA-CCF2-14D36D38D8FF}"/>
              </a:ext>
            </a:extLst>
          </p:cNvPr>
          <p:cNvSpPr txBox="1"/>
          <p:nvPr/>
        </p:nvSpPr>
        <p:spPr>
          <a:xfrm>
            <a:off x="2013280" y="4743427"/>
            <a:ext cx="77266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0488">
              <a:spcBef>
                <a:spcPts val="1200"/>
              </a:spcBef>
              <a:buSzPct val="100000"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Canada: 325,000 people resettled over 40 years via community sponsorship - in addition to government-supported refugees.</a:t>
            </a:r>
            <a:br>
              <a:rPr lang="en-US" sz="2000" dirty="0">
                <a:solidFill>
                  <a:schemeClr val="bg1"/>
                </a:solidFill>
                <a:latin typeface="+mj-lt"/>
              </a:rPr>
            </a:b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CF176D-BA9A-2ABD-7440-D071FB93C5FA}"/>
              </a:ext>
            </a:extLst>
          </p:cNvPr>
          <p:cNvSpPr txBox="1"/>
          <p:nvPr/>
        </p:nvSpPr>
        <p:spPr>
          <a:xfrm>
            <a:off x="2013280" y="5642360"/>
            <a:ext cx="96068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0488">
              <a:buSzPct val="100000"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Australia: Government plans to enlarge Australia’s response by 5,000 sponsored refugee places that will be additional to the current resettlement quota.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"/>
          <p:cNvSpPr txBox="1">
            <a:spLocks noGrp="1"/>
          </p:cNvSpPr>
          <p:nvPr>
            <p:ph type="title"/>
          </p:nvPr>
        </p:nvSpPr>
        <p:spPr>
          <a:xfrm>
            <a:off x="838201" y="538620"/>
            <a:ext cx="8851900" cy="1152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buSzPts val="4400"/>
            </a:pPr>
            <a:r>
              <a:rPr lang="en-US" dirty="0">
                <a:latin typeface="+mj-lt"/>
              </a:rPr>
              <a:t>What is community sponsorship?</a:t>
            </a:r>
            <a:endParaRPr dirty="0">
              <a:latin typeface="+mj-lt"/>
            </a:endParaRPr>
          </a:p>
        </p:txBody>
      </p:sp>
      <p:pic>
        <p:nvPicPr>
          <p:cNvPr id="3" name="Graphic 2" descr="Right pointing backhand index with solid fill">
            <a:extLst>
              <a:ext uri="{FF2B5EF4-FFF2-40B4-BE49-F238E27FC236}">
                <a16:creationId xmlns:a16="http://schemas.microsoft.com/office/drawing/2014/main" id="{B92A5D09-4710-8B3E-3F63-2A4ECCEAEF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4853273" y="5755952"/>
            <a:ext cx="369292" cy="369292"/>
          </a:xfrm>
          <a:prstGeom prst="rect">
            <a:avLst/>
          </a:prstGeom>
        </p:spPr>
      </p:pic>
      <p:pic>
        <p:nvPicPr>
          <p:cNvPr id="2" name="Online Media 1" title="Community Sponsorship: A Growing Global Movement">
            <a:hlinkClick r:id="" action="ppaction://media"/>
            <a:extLst>
              <a:ext uri="{FF2B5EF4-FFF2-40B4-BE49-F238E27FC236}">
                <a16:creationId xmlns:a16="http://schemas.microsoft.com/office/drawing/2014/main" id="{196164BC-D8AE-B5AF-512D-BC54648CC22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265516" y="1796798"/>
            <a:ext cx="7660967" cy="4328446"/>
          </a:xfrm>
          <a:prstGeom prst="rect">
            <a:avLst/>
          </a:prstGeom>
        </p:spPr>
      </p:pic>
      <p:sp>
        <p:nvSpPr>
          <p:cNvPr id="4" name="Google Shape;423;g1510a641ab2_0_0">
            <a:extLst>
              <a:ext uri="{FF2B5EF4-FFF2-40B4-BE49-F238E27FC236}">
                <a16:creationId xmlns:a16="http://schemas.microsoft.com/office/drawing/2014/main" id="{E2FFC922-FAE6-5683-9D29-A71399FD04B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fld id="{00000000-1234-1234-1234-123412341234}" type="slidenum">
              <a:rPr lang="en-US">
                <a:latin typeface="+mj-lt"/>
              </a:rPr>
              <a:pPr/>
              <a:t>4</a:t>
            </a:fld>
            <a:endParaRPr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fld id="{00000000-1234-1234-1234-123412341234}" type="slidenum">
              <a:rPr lang="en-US">
                <a:latin typeface="+mj-lt"/>
              </a:rPr>
              <a:pPr/>
              <a:t>5</a:t>
            </a:fld>
            <a:endParaRPr>
              <a:latin typeface="+mj-lt"/>
            </a:endParaRPr>
          </a:p>
        </p:txBody>
      </p:sp>
      <p:sp>
        <p:nvSpPr>
          <p:cNvPr id="256" name="Google Shape;256;p2"/>
          <p:cNvSpPr txBox="1">
            <a:spLocks noGrp="1"/>
          </p:cNvSpPr>
          <p:nvPr>
            <p:ph type="body" idx="3"/>
          </p:nvPr>
        </p:nvSpPr>
        <p:spPr>
          <a:xfrm>
            <a:off x="936434" y="1511106"/>
            <a:ext cx="5883007" cy="459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SzPct val="100000"/>
              <a:buNone/>
            </a:pPr>
            <a:r>
              <a:rPr lang="en-US" sz="2200" dirty="0">
                <a:latin typeface="+mj-lt"/>
                <a:ea typeface="Montserrat"/>
                <a:cs typeface="Montserrat"/>
                <a:sym typeface="Montserrat"/>
              </a:rPr>
              <a:t>An independent national charity </a:t>
            </a:r>
            <a:endParaRPr sz="2200" dirty="0">
              <a:latin typeface="+mj-lt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SzPct val="100000"/>
              <a:buNone/>
            </a:pPr>
            <a:endParaRPr sz="2200" dirty="0">
              <a:latin typeface="+mj-lt"/>
              <a:ea typeface="Montserrat"/>
              <a:cs typeface="Montserrat"/>
              <a:sym typeface="Montserrat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SzPct val="100000"/>
              <a:buNone/>
            </a:pPr>
            <a:r>
              <a:rPr lang="en-US" sz="2200" b="1" dirty="0">
                <a:latin typeface="+mj-lt"/>
                <a:ea typeface="Montserrat"/>
                <a:cs typeface="Montserrat"/>
                <a:sym typeface="Montserrat"/>
              </a:rPr>
              <a:t>Our vision</a:t>
            </a:r>
            <a:r>
              <a:rPr lang="en-US" sz="2200" dirty="0">
                <a:latin typeface="+mj-lt"/>
                <a:ea typeface="Montserrat"/>
                <a:cs typeface="Montserrat"/>
                <a:sym typeface="Montserrat"/>
              </a:rPr>
              <a:t>: To lead in encouraging, developing and supporting programs that expand and improve refugee settlement in Australia by harnessing the generosity, goodwill and social capital of groups of everyday Australians. </a:t>
            </a:r>
            <a:endParaRPr sz="2200" dirty="0">
              <a:latin typeface="+mj-lt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SzPct val="100000"/>
              <a:buNone/>
            </a:pPr>
            <a:endParaRPr sz="2200" dirty="0">
              <a:latin typeface="+mj-lt"/>
              <a:ea typeface="Montserrat"/>
              <a:cs typeface="Montserrat"/>
              <a:sym typeface="Montserrat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SzPct val="100000"/>
              <a:buNone/>
            </a:pPr>
            <a:r>
              <a:rPr lang="en-US" sz="2200" dirty="0">
                <a:latin typeface="+mj-lt"/>
                <a:ea typeface="Montserrat"/>
                <a:cs typeface="Montserrat"/>
                <a:sym typeface="Montserrat"/>
              </a:rPr>
              <a:t>Currently delivering the new federal government-backed </a:t>
            </a:r>
            <a:r>
              <a:rPr lang="en-US" sz="2200" b="1" dirty="0">
                <a:latin typeface="+mj-lt"/>
                <a:ea typeface="Montserrat"/>
                <a:cs typeface="Montserrat"/>
                <a:sym typeface="Montserrat"/>
              </a:rPr>
              <a:t>Community Refugee Integration &amp; Settlement Pilot </a:t>
            </a:r>
            <a:r>
              <a:rPr lang="en-US" sz="2200" dirty="0">
                <a:latin typeface="+mj-lt"/>
                <a:ea typeface="Montserrat"/>
                <a:cs typeface="Montserrat"/>
                <a:sym typeface="Montserrat"/>
              </a:rPr>
              <a:t>(CRISP). Also supported by private philanthropy and corporate donations.</a:t>
            </a:r>
            <a:endParaRPr sz="2200" dirty="0">
              <a:latin typeface="+mj-lt"/>
            </a:endParaRPr>
          </a:p>
          <a:p>
            <a:pPr marL="0" indent="0">
              <a:buSzPct val="100000"/>
              <a:buNone/>
            </a:pPr>
            <a:endParaRPr dirty="0">
              <a:latin typeface="+mj-lt"/>
            </a:endParaRPr>
          </a:p>
        </p:txBody>
      </p:sp>
      <p:pic>
        <p:nvPicPr>
          <p:cNvPr id="257" name="Google Shape;257;p2"/>
          <p:cNvPicPr preferRelativeResize="0">
            <a:picLocks noGrp="1"/>
          </p:cNvPicPr>
          <p:nvPr>
            <p:ph type="body" idx="4"/>
          </p:nvPr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51" t="9448" r="19161"/>
          <a:stretch/>
        </p:blipFill>
        <p:spPr>
          <a:xfrm>
            <a:off x="7343660" y="1927952"/>
            <a:ext cx="4010140" cy="3751950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8" name="Google Shape;258;p2"/>
          <p:cNvSpPr txBox="1">
            <a:spLocks noGrp="1"/>
          </p:cNvSpPr>
          <p:nvPr>
            <p:ph type="title"/>
          </p:nvPr>
        </p:nvSpPr>
        <p:spPr>
          <a:xfrm>
            <a:off x="838200" y="538620"/>
            <a:ext cx="8821739" cy="1152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buSzPts val="4400"/>
            </a:pPr>
            <a:r>
              <a:rPr lang="en-US" dirty="0">
                <a:latin typeface="+mj-lt"/>
              </a:rPr>
              <a:t>Who is CRSA?</a:t>
            </a:r>
            <a:endParaRPr dirty="0">
              <a:latin typeface="+mj-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1" name="Google Shape;431;p5"/>
          <p:cNvCxnSpPr>
            <a:cxnSpLocks/>
          </p:cNvCxnSpPr>
          <p:nvPr/>
        </p:nvCxnSpPr>
        <p:spPr>
          <a:xfrm>
            <a:off x="3340884" y="2332622"/>
            <a:ext cx="0" cy="3023265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lgDash"/>
            <a:miter lim="800000"/>
            <a:headEnd type="none" w="sm" len="sm"/>
            <a:tailEnd type="none" w="sm" len="sm"/>
          </a:ln>
        </p:spPr>
      </p:cxnSp>
      <p:sp>
        <p:nvSpPr>
          <p:cNvPr id="432" name="Google Shape;432;p5"/>
          <p:cNvSpPr/>
          <p:nvPr/>
        </p:nvSpPr>
        <p:spPr>
          <a:xfrm>
            <a:off x="1457900" y="3461171"/>
            <a:ext cx="2219993" cy="66269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AA9F">
              <a:alpha val="40000"/>
            </a:srgbClr>
          </a:solidFill>
          <a:ln w="12700" cap="flat" cmpd="sng">
            <a:solidFill>
              <a:srgbClr val="007C74">
                <a:alpha val="32156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chemeClr val="lt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5"/>
          <p:cNvSpPr txBox="1">
            <a:spLocks noGrp="1"/>
          </p:cNvSpPr>
          <p:nvPr>
            <p:ph type="title"/>
          </p:nvPr>
        </p:nvSpPr>
        <p:spPr>
          <a:xfrm>
            <a:off x="741543" y="566048"/>
            <a:ext cx="9278537" cy="1148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buSzPct val="100000"/>
            </a:pPr>
            <a:r>
              <a:rPr lang="en-US" sz="3600" dirty="0">
                <a:latin typeface="+mj-lt"/>
              </a:rPr>
              <a:t>Everyday Australians </a:t>
            </a:r>
            <a:br>
              <a:rPr lang="en-US" sz="2800" dirty="0">
                <a:latin typeface="+mj-lt"/>
              </a:rPr>
            </a:br>
            <a:r>
              <a:rPr lang="en-US" sz="2800" dirty="0">
                <a:latin typeface="+mj-lt"/>
              </a:rPr>
              <a:t>helping newcomers overcome key barriers</a:t>
            </a:r>
            <a:endParaRPr sz="2800" dirty="0">
              <a:latin typeface="+mj-lt"/>
            </a:endParaRPr>
          </a:p>
        </p:txBody>
      </p:sp>
      <p:pic>
        <p:nvPicPr>
          <p:cNvPr id="434" name="Google Shape;434;p5" descr="A picture containing text, clipart, vector graphics&#10;&#10;Description automatically generated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8776" y="2259856"/>
            <a:ext cx="680142" cy="591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5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5620" y="3346530"/>
            <a:ext cx="664890" cy="58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5" descr="Diploma roll outline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2922" y="3104827"/>
            <a:ext cx="664890" cy="781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5" descr="Connections with solid fill"/>
          <p:cNvPicPr preferRelativeResize="0"/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0553" y="2065432"/>
            <a:ext cx="652356" cy="706032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5"/>
          <p:cNvSpPr txBox="1"/>
          <p:nvPr/>
        </p:nvSpPr>
        <p:spPr>
          <a:xfrm>
            <a:off x="3947896" y="2868711"/>
            <a:ext cx="149063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en-US" sz="1600" dirty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LANGUAGE</a:t>
            </a:r>
            <a:endParaRPr sz="1600" dirty="0">
              <a:latin typeface="+mj-lt"/>
            </a:endParaRPr>
          </a:p>
        </p:txBody>
      </p:sp>
      <p:sp>
        <p:nvSpPr>
          <p:cNvPr id="439" name="Google Shape;439;p5"/>
          <p:cNvSpPr txBox="1"/>
          <p:nvPr/>
        </p:nvSpPr>
        <p:spPr>
          <a:xfrm>
            <a:off x="3935996" y="3915080"/>
            <a:ext cx="258004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en-US" sz="1600" dirty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EDUCATION</a:t>
            </a:r>
            <a:endParaRPr sz="1600" dirty="0">
              <a:latin typeface="+mj-lt"/>
            </a:endParaRPr>
          </a:p>
        </p:txBody>
      </p:sp>
      <p:sp>
        <p:nvSpPr>
          <p:cNvPr id="440" name="Google Shape;440;p5"/>
          <p:cNvSpPr txBox="1"/>
          <p:nvPr/>
        </p:nvSpPr>
        <p:spPr>
          <a:xfrm>
            <a:off x="5381304" y="2785591"/>
            <a:ext cx="258004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en-US" sz="1600" dirty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NETWORKS</a:t>
            </a:r>
            <a:endParaRPr sz="1600" dirty="0">
              <a:latin typeface="+mj-lt"/>
            </a:endParaRPr>
          </a:p>
        </p:txBody>
      </p:sp>
      <p:sp>
        <p:nvSpPr>
          <p:cNvPr id="441" name="Google Shape;441;p5"/>
          <p:cNvSpPr txBox="1"/>
          <p:nvPr/>
        </p:nvSpPr>
        <p:spPr>
          <a:xfrm>
            <a:off x="5373641" y="3772895"/>
            <a:ext cx="257991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en-US" sz="1600" dirty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QUALIFICATION</a:t>
            </a:r>
            <a:br>
              <a:rPr lang="en-US" sz="1600" dirty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RECOGNITION</a:t>
            </a:r>
            <a:endParaRPr sz="1600" dirty="0">
              <a:latin typeface="+mj-lt"/>
            </a:endParaRPr>
          </a:p>
        </p:txBody>
      </p:sp>
      <p:sp>
        <p:nvSpPr>
          <p:cNvPr id="442" name="Google Shape;442;p5"/>
          <p:cNvSpPr txBox="1"/>
          <p:nvPr/>
        </p:nvSpPr>
        <p:spPr>
          <a:xfrm>
            <a:off x="3975488" y="5014784"/>
            <a:ext cx="258004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en-US" sz="1600" dirty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TRAUMA</a:t>
            </a:r>
            <a:endParaRPr sz="1600" dirty="0">
              <a:latin typeface="+mj-lt"/>
            </a:endParaRPr>
          </a:p>
        </p:txBody>
      </p:sp>
      <p:pic>
        <p:nvPicPr>
          <p:cNvPr id="443" name="Google Shape;443;p5" descr="Ic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26183" y="4381051"/>
            <a:ext cx="476976" cy="575587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5"/>
          <p:cNvSpPr txBox="1"/>
          <p:nvPr/>
        </p:nvSpPr>
        <p:spPr>
          <a:xfrm>
            <a:off x="743385" y="5747614"/>
            <a:ext cx="7743390" cy="1148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FFFFFF"/>
              </a:buClr>
              <a:buSzPts val="2000"/>
            </a:pPr>
            <a:r>
              <a:rPr lang="en-US" sz="2000" i="1" dirty="0">
                <a:solidFill>
                  <a:srgbClr val="FFFFFF"/>
                </a:solidFill>
                <a:latin typeface="+mj-lt"/>
                <a:ea typeface="Alegreya Sans"/>
                <a:cs typeface="Alegreya Sans"/>
                <a:sym typeface="Alegreya Sans"/>
              </a:rPr>
              <a:t>A group of </a:t>
            </a:r>
            <a:r>
              <a:rPr lang="en-US" sz="2000" i="1" dirty="0">
                <a:solidFill>
                  <a:srgbClr val="FFFFFF"/>
                </a:solidFill>
                <a:highlight>
                  <a:schemeClr val="accent1"/>
                </a:highlight>
                <a:latin typeface="+mj-lt"/>
                <a:ea typeface="Alegreya Sans"/>
                <a:cs typeface="Alegreya Sans"/>
                <a:sym typeface="Alegreya Sans"/>
              </a:rPr>
              <a:t>5+ local volunteers</a:t>
            </a:r>
            <a:r>
              <a:rPr lang="en-US" sz="2000" i="1" dirty="0">
                <a:solidFill>
                  <a:srgbClr val="FFFFFF"/>
                </a:solidFill>
                <a:latin typeface="+mj-lt"/>
                <a:ea typeface="Alegreya Sans"/>
                <a:cs typeface="Alegreya Sans"/>
                <a:sym typeface="Alegreya Sans"/>
              </a:rPr>
              <a:t> use </a:t>
            </a:r>
            <a:r>
              <a:rPr lang="en-US" sz="2000" b="1" i="1" dirty="0">
                <a:solidFill>
                  <a:srgbClr val="FFFFFF"/>
                </a:solidFill>
                <a:latin typeface="+mj-lt"/>
                <a:ea typeface="Alegreya Sans"/>
                <a:cs typeface="Alegreya Sans"/>
                <a:sym typeface="Alegreya Sans"/>
              </a:rPr>
              <a:t>existing relationships </a:t>
            </a:r>
            <a:r>
              <a:rPr lang="en-US" sz="2000" i="1" dirty="0">
                <a:solidFill>
                  <a:srgbClr val="FFFFFF"/>
                </a:solidFill>
                <a:latin typeface="+mj-lt"/>
                <a:ea typeface="Alegreya Sans"/>
                <a:cs typeface="Alegreya Sans"/>
                <a:sym typeface="Alegreya Sans"/>
              </a:rPr>
              <a:t>&amp; </a:t>
            </a:r>
            <a:r>
              <a:rPr lang="en-US" sz="2000" b="1" i="1" dirty="0">
                <a:solidFill>
                  <a:srgbClr val="FFFFFF"/>
                </a:solidFill>
                <a:latin typeface="+mj-lt"/>
                <a:ea typeface="Alegreya Sans"/>
                <a:cs typeface="Alegreya Sans"/>
                <a:sym typeface="Alegreya Sans"/>
              </a:rPr>
              <a:t>rich social capital </a:t>
            </a:r>
            <a:r>
              <a:rPr lang="en-US" sz="2000" i="1" dirty="0">
                <a:solidFill>
                  <a:srgbClr val="FFFFFF"/>
                </a:solidFill>
                <a:latin typeface="+mj-lt"/>
                <a:ea typeface="Alegreya Sans"/>
                <a:cs typeface="Alegreya Sans"/>
                <a:sym typeface="Alegreya Sans"/>
              </a:rPr>
              <a:t>to help new arrivals navigate unfamiliar situations and systems. </a:t>
            </a:r>
            <a:endParaRPr dirty="0">
              <a:latin typeface="+mj-lt"/>
            </a:endParaRPr>
          </a:p>
        </p:txBody>
      </p:sp>
      <p:sp>
        <p:nvSpPr>
          <p:cNvPr id="445" name="Google Shape;445;p5"/>
          <p:cNvSpPr/>
          <p:nvPr/>
        </p:nvSpPr>
        <p:spPr>
          <a:xfrm rot="1429141">
            <a:off x="1423389" y="4064883"/>
            <a:ext cx="2376930" cy="66269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AA9F">
              <a:alpha val="40000"/>
            </a:srgbClr>
          </a:solidFill>
          <a:ln w="12700" cap="flat" cmpd="sng">
            <a:solidFill>
              <a:srgbClr val="007C74">
                <a:alpha val="32156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chemeClr val="lt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5"/>
          <p:cNvSpPr/>
          <p:nvPr/>
        </p:nvSpPr>
        <p:spPr>
          <a:xfrm rot="-1286175">
            <a:off x="1432565" y="2911015"/>
            <a:ext cx="2376930" cy="66269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AA9F">
              <a:alpha val="40000"/>
            </a:srgbClr>
          </a:solidFill>
          <a:ln w="12700" cap="flat" cmpd="sng">
            <a:solidFill>
              <a:srgbClr val="007C74">
                <a:alpha val="32156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chemeClr val="lt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447" name="Google Shape;447;p5" descr="Man with solid fill"/>
          <p:cNvPicPr preferRelativeResize="0"/>
          <p:nvPr/>
        </p:nvPicPr>
        <p:blipFill rotWithShape="1">
          <a:blip r:embed="rId8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527" y="3318832"/>
            <a:ext cx="784947" cy="846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5" descr="Man with solid fill"/>
          <p:cNvPicPr preferRelativeResize="0"/>
          <p:nvPr/>
        </p:nvPicPr>
        <p:blipFill rotWithShape="1">
          <a:blip r:embed="rId9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8431" y="4509060"/>
            <a:ext cx="784947" cy="846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5" descr="Man with solid fill"/>
          <p:cNvPicPr preferRelativeResize="0"/>
          <p:nvPr/>
        </p:nvPicPr>
        <p:blipFill rotWithShape="1">
          <a:blip r:embed="rId9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4651" y="2877850"/>
            <a:ext cx="784947" cy="846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5" descr="Man with solid fill"/>
          <p:cNvPicPr preferRelativeResize="0"/>
          <p:nvPr/>
        </p:nvPicPr>
        <p:blipFill rotWithShape="1">
          <a:blip r:embed="rId9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4255" y="3856289"/>
            <a:ext cx="784947" cy="846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5" descr="Man with solid fill"/>
          <p:cNvPicPr preferRelativeResize="0"/>
          <p:nvPr/>
        </p:nvPicPr>
        <p:blipFill rotWithShape="1">
          <a:blip r:embed="rId9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6839" y="2366337"/>
            <a:ext cx="784947" cy="846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5" descr="Man with solid fill"/>
          <p:cNvPicPr preferRelativeResize="0"/>
          <p:nvPr/>
        </p:nvPicPr>
        <p:blipFill rotWithShape="1">
          <a:blip r:embed="rId9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6839" y="3511490"/>
            <a:ext cx="784947" cy="846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5" descr="A group of children posing for a photo&#10;&#10;Description automatically generated with low confidence"/>
          <p:cNvPicPr preferRelativeResize="0"/>
          <p:nvPr/>
        </p:nvPicPr>
        <p:blipFill rotWithShape="1">
          <a:blip r:embed="rId10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655753" y="1947339"/>
            <a:ext cx="3031095" cy="2714896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54" name="Google Shape;454;p5"/>
          <p:cNvSpPr/>
          <p:nvPr/>
        </p:nvSpPr>
        <p:spPr>
          <a:xfrm>
            <a:off x="8787043" y="5008118"/>
            <a:ext cx="2837993" cy="136479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7C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r>
              <a:rPr lang="en-US" sz="1800" dirty="0">
                <a:solidFill>
                  <a:srgbClr val="464646"/>
                </a:solidFill>
                <a:latin typeface="+mj-lt"/>
              </a:rPr>
              <a:t>“When we met the group we thought, now we have family here!”</a:t>
            </a:r>
            <a:endParaRPr dirty="0">
              <a:latin typeface="+mj-lt"/>
            </a:endParaRPr>
          </a:p>
          <a:p>
            <a:pPr algn="ctr">
              <a:buSzPts val="1800"/>
            </a:pPr>
            <a:r>
              <a:rPr lang="en-US" sz="1800" dirty="0">
                <a:solidFill>
                  <a:srgbClr val="464646"/>
                </a:solidFill>
                <a:latin typeface="+mj-lt"/>
                <a:ea typeface="Calibri"/>
                <a:cs typeface="Calibri"/>
                <a:sym typeface="Calibri"/>
              </a:rPr>
              <a:t>Fatima, </a:t>
            </a:r>
            <a:r>
              <a:rPr lang="en-US" sz="1800" i="1" dirty="0">
                <a:solidFill>
                  <a:srgbClr val="464646"/>
                </a:solidFill>
                <a:latin typeface="+mj-lt"/>
                <a:ea typeface="Calibri"/>
                <a:cs typeface="Calibri"/>
                <a:sym typeface="Calibri"/>
              </a:rPr>
              <a:t>GMP Mentee</a:t>
            </a:r>
            <a:endParaRPr sz="1800" dirty="0">
              <a:solidFill>
                <a:srgbClr val="464646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455" name="Google Shape;455;p5" descr="Remote work with solid fill"/>
          <p:cNvPicPr preferRelativeResize="0"/>
          <p:nvPr/>
        </p:nvPicPr>
        <p:blipFill rotWithShape="1">
          <a:blip r:embed="rId11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4159" y="4331458"/>
            <a:ext cx="595095" cy="726787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5"/>
          <p:cNvSpPr txBox="1"/>
          <p:nvPr/>
        </p:nvSpPr>
        <p:spPr>
          <a:xfrm>
            <a:off x="5129481" y="5016591"/>
            <a:ext cx="274980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en-US" sz="1600" dirty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WORK OPPORTUNITIES</a:t>
            </a:r>
            <a:endParaRPr sz="16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1E7FA3-37CD-69D9-E387-91DF171A4E4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latin typeface="+mj-lt"/>
              </a:rPr>
              <a:pPr/>
              <a:t>7</a:t>
            </a:fld>
            <a:endParaRPr lang="en-US">
              <a:latin typeface="+mj-lt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5CA044D-8C9C-27EA-B2B0-52C6A538D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What it takes to get involved</a:t>
            </a:r>
          </a:p>
        </p:txBody>
      </p:sp>
      <p:pic>
        <p:nvPicPr>
          <p:cNvPr id="48" name="Google Shape;469;p39" descr="Icon&#10;&#10;Description automatically generated">
            <a:extLst>
              <a:ext uri="{FF2B5EF4-FFF2-40B4-BE49-F238E27FC236}">
                <a16:creationId xmlns:a16="http://schemas.microsoft.com/office/drawing/2014/main" id="{2690FBFC-790E-EC3F-36A5-F78738DA981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00749" y="2619407"/>
            <a:ext cx="1104921" cy="1011742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F51824CC-2089-BF21-FEE8-47B4AD3D7F5D}"/>
              </a:ext>
            </a:extLst>
          </p:cNvPr>
          <p:cNvSpPr/>
          <p:nvPr/>
        </p:nvSpPr>
        <p:spPr>
          <a:xfrm>
            <a:off x="9727789" y="2780355"/>
            <a:ext cx="650840" cy="659833"/>
          </a:xfrm>
          <a:prstGeom prst="rect">
            <a:avLst/>
          </a:prstGeom>
          <a:solidFill>
            <a:srgbClr val="4747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F3F480B-DF1F-47CF-8F6F-9FA7169F4590}"/>
              </a:ext>
            </a:extLst>
          </p:cNvPr>
          <p:cNvGrpSpPr/>
          <p:nvPr/>
        </p:nvGrpSpPr>
        <p:grpSpPr>
          <a:xfrm>
            <a:off x="9598966" y="2760531"/>
            <a:ext cx="908485" cy="733425"/>
            <a:chOff x="9317172" y="2712980"/>
            <a:chExt cx="908485" cy="733425"/>
          </a:xfrm>
        </p:grpSpPr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A0AD0802-8CFC-B9B0-A8D5-65EDBB4416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b="13563"/>
            <a:stretch/>
          </p:blipFill>
          <p:spPr>
            <a:xfrm>
              <a:off x="9317172" y="2712980"/>
              <a:ext cx="908485" cy="733425"/>
            </a:xfrm>
            <a:prstGeom prst="rect">
              <a:avLst/>
            </a:prstGeom>
          </p:spPr>
        </p:pic>
        <p:pic>
          <p:nvPicPr>
            <p:cNvPr id="47" name="Graphic 46" descr="Heart with solid fill">
              <a:extLst>
                <a:ext uri="{FF2B5EF4-FFF2-40B4-BE49-F238E27FC236}">
                  <a16:creationId xmlns:a16="http://schemas.microsoft.com/office/drawing/2014/main" id="{5159D3F1-6DA3-133B-90D0-81A5BFB03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887207" y="2767386"/>
              <a:ext cx="210003" cy="196139"/>
            </a:xfrm>
            <a:prstGeom prst="rect">
              <a:avLst/>
            </a:prstGeom>
          </p:spPr>
        </p:pic>
      </p:grpSp>
      <p:pic>
        <p:nvPicPr>
          <p:cNvPr id="51" name="Google Shape;452;p7" descr="Icon&#10;&#10;Description automatically generated">
            <a:extLst>
              <a:ext uri="{FF2B5EF4-FFF2-40B4-BE49-F238E27FC236}">
                <a16:creationId xmlns:a16="http://schemas.microsoft.com/office/drawing/2014/main" id="{B5C2A21B-B720-C564-D5DF-C19070F35B9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7911" y="1775362"/>
            <a:ext cx="936150" cy="917794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453;p7">
            <a:extLst>
              <a:ext uri="{FF2B5EF4-FFF2-40B4-BE49-F238E27FC236}">
                <a16:creationId xmlns:a16="http://schemas.microsoft.com/office/drawing/2014/main" id="{AF8C3782-484F-A78E-FE08-B9BA89FBD338}"/>
              </a:ext>
            </a:extLst>
          </p:cNvPr>
          <p:cNvSpPr txBox="1"/>
          <p:nvPr/>
        </p:nvSpPr>
        <p:spPr>
          <a:xfrm>
            <a:off x="591044" y="2803312"/>
            <a:ext cx="16503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n-US" sz="2000" dirty="0">
                <a:solidFill>
                  <a:schemeClr val="lt1"/>
                </a:solidFill>
                <a:latin typeface="+mj-lt"/>
                <a:ea typeface="Montserrat"/>
                <a:cs typeface="Montserrat"/>
                <a:sym typeface="Montserrat"/>
              </a:rPr>
              <a:t>Form a group of 5 or more adults</a:t>
            </a:r>
            <a:endParaRPr sz="2000" dirty="0">
              <a:latin typeface="+mj-lt"/>
              <a:ea typeface="Montserrat"/>
              <a:cs typeface="Montserrat"/>
              <a:sym typeface="Montserrat"/>
            </a:endParaRPr>
          </a:p>
        </p:txBody>
      </p:sp>
      <p:pic>
        <p:nvPicPr>
          <p:cNvPr id="53" name="Google Shape;454;p7" descr="Diploma roll with solid fill">
            <a:extLst>
              <a:ext uri="{FF2B5EF4-FFF2-40B4-BE49-F238E27FC236}">
                <a16:creationId xmlns:a16="http://schemas.microsoft.com/office/drawing/2014/main" id="{69495257-9D8B-A6AA-52DB-4FF3F341CD2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88938" y="3860777"/>
            <a:ext cx="750715" cy="75071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455;p7">
            <a:extLst>
              <a:ext uri="{FF2B5EF4-FFF2-40B4-BE49-F238E27FC236}">
                <a16:creationId xmlns:a16="http://schemas.microsoft.com/office/drawing/2014/main" id="{8620CAC9-18A2-F94F-EF48-7F49F6AF33FA}"/>
              </a:ext>
            </a:extLst>
          </p:cNvPr>
          <p:cNvSpPr txBox="1"/>
          <p:nvPr/>
        </p:nvSpPr>
        <p:spPr>
          <a:xfrm>
            <a:off x="591044" y="4704314"/>
            <a:ext cx="181296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n-US" sz="2000" dirty="0">
                <a:solidFill>
                  <a:schemeClr val="lt1"/>
                </a:solidFill>
                <a:latin typeface="+mj-lt"/>
                <a:ea typeface="Montserrat"/>
                <a:cs typeface="Montserrat"/>
                <a:sym typeface="Montserrat"/>
              </a:rPr>
              <a:t>Background checks</a:t>
            </a:r>
            <a:endParaRPr sz="2000" dirty="0">
              <a:latin typeface="+mj-lt"/>
              <a:ea typeface="Montserrat"/>
              <a:cs typeface="Montserrat"/>
              <a:sym typeface="Montserrat"/>
            </a:endParaRPr>
          </a:p>
        </p:txBody>
      </p:sp>
      <p:pic>
        <p:nvPicPr>
          <p:cNvPr id="55" name="Google Shape;456;p7" descr="Internet outline">
            <a:extLst>
              <a:ext uri="{FF2B5EF4-FFF2-40B4-BE49-F238E27FC236}">
                <a16:creationId xmlns:a16="http://schemas.microsoft.com/office/drawing/2014/main" id="{5417C4F4-03FE-21B4-1056-D25D1880EB1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02924" y="2050736"/>
            <a:ext cx="415808" cy="415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457;p7" descr="Confused person with solid fill">
            <a:extLst>
              <a:ext uri="{FF2B5EF4-FFF2-40B4-BE49-F238E27FC236}">
                <a16:creationId xmlns:a16="http://schemas.microsoft.com/office/drawing/2014/main" id="{D2677CBE-6C03-85CE-BBD5-FFB4428BFF9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230213" y="2050736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458;p7">
            <a:extLst>
              <a:ext uri="{FF2B5EF4-FFF2-40B4-BE49-F238E27FC236}">
                <a16:creationId xmlns:a16="http://schemas.microsoft.com/office/drawing/2014/main" id="{13645CDB-BE5E-5EE0-7EBA-8C3F4EF99708}"/>
              </a:ext>
            </a:extLst>
          </p:cNvPr>
          <p:cNvSpPr txBox="1"/>
          <p:nvPr/>
        </p:nvSpPr>
        <p:spPr>
          <a:xfrm>
            <a:off x="6076558" y="2845136"/>
            <a:ext cx="16503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n-US" sz="2000" dirty="0">
                <a:solidFill>
                  <a:schemeClr val="lt1"/>
                </a:solidFill>
                <a:latin typeface="+mj-lt"/>
                <a:ea typeface="Montserrat"/>
                <a:cs typeface="Montserrat"/>
                <a:sym typeface="Montserrat"/>
              </a:rPr>
              <a:t>Group coordinator fills in form</a:t>
            </a:r>
            <a:endParaRPr sz="2000" dirty="0"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59" name="Google Shape;460;p7">
            <a:extLst>
              <a:ext uri="{FF2B5EF4-FFF2-40B4-BE49-F238E27FC236}">
                <a16:creationId xmlns:a16="http://schemas.microsoft.com/office/drawing/2014/main" id="{6C193B7A-0012-E012-F7BA-BFEDFDFD5783}"/>
              </a:ext>
            </a:extLst>
          </p:cNvPr>
          <p:cNvSpPr txBox="1"/>
          <p:nvPr/>
        </p:nvSpPr>
        <p:spPr>
          <a:xfrm>
            <a:off x="9192739" y="3909661"/>
            <a:ext cx="16599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n-US" sz="2000" dirty="0">
                <a:solidFill>
                  <a:schemeClr val="lt1"/>
                </a:solidFill>
                <a:latin typeface="+mj-lt"/>
                <a:ea typeface="Montserrat"/>
                <a:cs typeface="Montserrat"/>
                <a:sym typeface="Montserrat"/>
              </a:rPr>
              <a:t>Match with a refugee household</a:t>
            </a:r>
            <a:endParaRPr sz="2000" dirty="0"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61" name="Google Shape;462;p7">
            <a:extLst>
              <a:ext uri="{FF2B5EF4-FFF2-40B4-BE49-F238E27FC236}">
                <a16:creationId xmlns:a16="http://schemas.microsoft.com/office/drawing/2014/main" id="{A6CC678E-36E2-A471-EC39-5007AC7EE696}"/>
              </a:ext>
            </a:extLst>
          </p:cNvPr>
          <p:cNvSpPr txBox="1"/>
          <p:nvPr/>
        </p:nvSpPr>
        <p:spPr>
          <a:xfrm>
            <a:off x="5889197" y="5833510"/>
            <a:ext cx="230860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n-US" sz="1600" dirty="0">
                <a:solidFill>
                  <a:schemeClr val="lt1"/>
                </a:solidFill>
                <a:latin typeface="+mj-lt"/>
                <a:ea typeface="Montserrat"/>
                <a:cs typeface="Montserrat"/>
                <a:sym typeface="Montserrat"/>
              </a:rPr>
              <a:t>CRSA support</a:t>
            </a:r>
            <a:endParaRPr sz="1000" dirty="0">
              <a:latin typeface="+mj-lt"/>
              <a:ea typeface="Montserrat"/>
              <a:cs typeface="Montserrat"/>
              <a:sym typeface="Montserrat"/>
            </a:endParaRPr>
          </a:p>
        </p:txBody>
      </p:sp>
      <p:pic>
        <p:nvPicPr>
          <p:cNvPr id="62" name="Google Shape;463;p7" descr="Teacher with solid fill">
            <a:extLst>
              <a:ext uri="{FF2B5EF4-FFF2-40B4-BE49-F238E27FC236}">
                <a16:creationId xmlns:a16="http://schemas.microsoft.com/office/drawing/2014/main" id="{655832AF-4425-76AB-6216-2005E4AAE194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381660" y="3776523"/>
            <a:ext cx="858150" cy="85815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464;p7">
            <a:extLst>
              <a:ext uri="{FF2B5EF4-FFF2-40B4-BE49-F238E27FC236}">
                <a16:creationId xmlns:a16="http://schemas.microsoft.com/office/drawing/2014/main" id="{33EF0BA9-61DC-5342-B81B-7C8031831568}"/>
              </a:ext>
            </a:extLst>
          </p:cNvPr>
          <p:cNvSpPr txBox="1"/>
          <p:nvPr/>
        </p:nvSpPr>
        <p:spPr>
          <a:xfrm>
            <a:off x="4238571" y="4660561"/>
            <a:ext cx="157913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n-US" sz="2000" dirty="0">
                <a:solidFill>
                  <a:schemeClr val="lt1"/>
                </a:solidFill>
                <a:latin typeface="+mj-lt"/>
                <a:ea typeface="Montserrat"/>
                <a:cs typeface="Montserrat"/>
                <a:sym typeface="Montserrat"/>
              </a:rPr>
              <a:t>Training &amp; peer learning</a:t>
            </a:r>
            <a:endParaRPr sz="2000" dirty="0">
              <a:latin typeface="+mj-lt"/>
              <a:ea typeface="Montserrat"/>
              <a:cs typeface="Montserrat"/>
              <a:sym typeface="Montserrat"/>
            </a:endParaRPr>
          </a:p>
        </p:txBody>
      </p:sp>
      <p:pic>
        <p:nvPicPr>
          <p:cNvPr id="64" name="Google Shape;465;p7" descr="List with solid fill">
            <a:extLst>
              <a:ext uri="{FF2B5EF4-FFF2-40B4-BE49-F238E27FC236}">
                <a16:creationId xmlns:a16="http://schemas.microsoft.com/office/drawing/2014/main" id="{66F79D67-9920-2C99-15AE-A7D5396885C7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577641" y="4002827"/>
            <a:ext cx="588066" cy="595194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466;p7">
            <a:extLst>
              <a:ext uri="{FF2B5EF4-FFF2-40B4-BE49-F238E27FC236}">
                <a16:creationId xmlns:a16="http://schemas.microsoft.com/office/drawing/2014/main" id="{9A913136-06D4-18CB-D005-88F9D1DE9AE0}"/>
              </a:ext>
            </a:extLst>
          </p:cNvPr>
          <p:cNvSpPr txBox="1"/>
          <p:nvPr/>
        </p:nvSpPr>
        <p:spPr>
          <a:xfrm>
            <a:off x="6185609" y="4644014"/>
            <a:ext cx="13048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n-US" sz="2000" dirty="0">
                <a:solidFill>
                  <a:schemeClr val="lt1"/>
                </a:solidFill>
                <a:latin typeface="+mj-lt"/>
                <a:ea typeface="Montserrat"/>
                <a:cs typeface="Montserrat"/>
                <a:sym typeface="Montserrat"/>
              </a:rPr>
              <a:t>Templates </a:t>
            </a:r>
            <a:br>
              <a:rPr lang="en-US" sz="2000" dirty="0">
                <a:solidFill>
                  <a:schemeClr val="lt1"/>
                </a:solidFill>
                <a:latin typeface="+mj-lt"/>
                <a:ea typeface="Montserrat"/>
                <a:cs typeface="Montserrat"/>
                <a:sym typeface="Montserrat"/>
              </a:rPr>
            </a:br>
            <a:r>
              <a:rPr lang="en-US" sz="2000" dirty="0">
                <a:solidFill>
                  <a:schemeClr val="lt1"/>
                </a:solidFill>
                <a:latin typeface="+mj-lt"/>
                <a:ea typeface="Montserrat"/>
                <a:cs typeface="Montserrat"/>
                <a:sym typeface="Montserrat"/>
              </a:rPr>
              <a:t>&amp; plans</a:t>
            </a:r>
            <a:endParaRPr sz="2000" dirty="0">
              <a:latin typeface="+mj-lt"/>
              <a:ea typeface="Montserrat"/>
              <a:cs typeface="Montserrat"/>
              <a:sym typeface="Montserrat"/>
            </a:endParaRPr>
          </a:p>
        </p:txBody>
      </p:sp>
      <p:pic>
        <p:nvPicPr>
          <p:cNvPr id="66" name="Google Shape;467;p7" descr="List with solid fill">
            <a:extLst>
              <a:ext uri="{FF2B5EF4-FFF2-40B4-BE49-F238E27FC236}">
                <a16:creationId xmlns:a16="http://schemas.microsoft.com/office/drawing/2014/main" id="{DA1A4366-B7F3-4089-F10C-D3114D9AFE54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437296" y="3837881"/>
            <a:ext cx="588066" cy="595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468;p7" descr="Clipboard Mixed with solid fill">
            <a:extLst>
              <a:ext uri="{FF2B5EF4-FFF2-40B4-BE49-F238E27FC236}">
                <a16:creationId xmlns:a16="http://schemas.microsoft.com/office/drawing/2014/main" id="{B99E8E79-D7E8-E622-FE39-EBC06F8CF34F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823371" y="3795387"/>
            <a:ext cx="750712" cy="750712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469;p7">
            <a:extLst>
              <a:ext uri="{FF2B5EF4-FFF2-40B4-BE49-F238E27FC236}">
                <a16:creationId xmlns:a16="http://schemas.microsoft.com/office/drawing/2014/main" id="{7E0B2D6A-D91F-597E-4F68-9B96E5D2C3A3}"/>
              </a:ext>
            </a:extLst>
          </p:cNvPr>
          <p:cNvSpPr txBox="1"/>
          <p:nvPr/>
        </p:nvSpPr>
        <p:spPr>
          <a:xfrm>
            <a:off x="2483377" y="4684616"/>
            <a:ext cx="14307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n-US" sz="2000" dirty="0">
                <a:solidFill>
                  <a:schemeClr val="lt1"/>
                </a:solidFill>
                <a:latin typeface="+mj-lt"/>
                <a:ea typeface="Montserrat"/>
                <a:cs typeface="Montserrat"/>
                <a:sym typeface="Montserrat"/>
              </a:rPr>
              <a:t>Onboarding completed</a:t>
            </a:r>
            <a:endParaRPr sz="2000" dirty="0">
              <a:latin typeface="+mj-lt"/>
              <a:ea typeface="Montserrat"/>
              <a:cs typeface="Montserrat"/>
              <a:sym typeface="Montserrat"/>
            </a:endParaRPr>
          </a:p>
        </p:txBody>
      </p:sp>
      <p:pic>
        <p:nvPicPr>
          <p:cNvPr id="69" name="Google Shape;470;p7" descr="Clock with solid fill">
            <a:extLst>
              <a:ext uri="{FF2B5EF4-FFF2-40B4-BE49-F238E27FC236}">
                <a16:creationId xmlns:a16="http://schemas.microsoft.com/office/drawing/2014/main" id="{D4D3E354-208E-FB7E-0902-355D7DD24B9A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857801" y="1972218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471;p7">
            <a:extLst>
              <a:ext uri="{FF2B5EF4-FFF2-40B4-BE49-F238E27FC236}">
                <a16:creationId xmlns:a16="http://schemas.microsoft.com/office/drawing/2014/main" id="{D9C767EA-36F5-9244-72D9-4B591053B876}"/>
              </a:ext>
            </a:extLst>
          </p:cNvPr>
          <p:cNvSpPr txBox="1"/>
          <p:nvPr/>
        </p:nvSpPr>
        <p:spPr>
          <a:xfrm>
            <a:off x="2389452" y="2803312"/>
            <a:ext cx="17565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n-US" sz="2000" dirty="0">
                <a:solidFill>
                  <a:schemeClr val="lt1"/>
                </a:solidFill>
                <a:latin typeface="+mj-lt"/>
                <a:ea typeface="Montserrat"/>
                <a:cs typeface="Montserrat"/>
                <a:sym typeface="Montserrat"/>
              </a:rPr>
              <a:t>Able to give combined  10+ hours a week</a:t>
            </a:r>
            <a:endParaRPr sz="2000" dirty="0">
              <a:latin typeface="+mj-lt"/>
              <a:ea typeface="Montserrat"/>
              <a:cs typeface="Montserrat"/>
              <a:sym typeface="Montserrat"/>
            </a:endParaRPr>
          </a:p>
        </p:txBody>
      </p:sp>
      <p:pic>
        <p:nvPicPr>
          <p:cNvPr id="60" name="Google Shape;461;p7">
            <a:extLst>
              <a:ext uri="{FF2B5EF4-FFF2-40B4-BE49-F238E27FC236}">
                <a16:creationId xmlns:a16="http://schemas.microsoft.com/office/drawing/2014/main" id="{CA568322-0269-7FA2-8FF1-E85F6B07F21B}"/>
              </a:ext>
            </a:extLst>
          </p:cNvPr>
          <p:cNvPicPr preferRelativeResize="0">
            <a:picLocks noGrp="1"/>
          </p:cNvPicPr>
          <p:nvPr>
            <p:ph type="body" idx="1"/>
          </p:nvPr>
        </p:nvPicPr>
        <p:blipFill rotWithShape="1">
          <a:blip r:embed="rId14">
            <a:alphaModFix/>
          </a:blip>
          <a:srcRect b="28253"/>
          <a:stretch/>
        </p:blipFill>
        <p:spPr>
          <a:xfrm>
            <a:off x="5516994" y="5714767"/>
            <a:ext cx="794596" cy="576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sp>
        <p:nvSpPr>
          <p:cNvPr id="94" name="Google Shape;471;p7">
            <a:extLst>
              <a:ext uri="{FF2B5EF4-FFF2-40B4-BE49-F238E27FC236}">
                <a16:creationId xmlns:a16="http://schemas.microsoft.com/office/drawing/2014/main" id="{5A0F1E29-3FEE-0EFC-9A15-9F7DD1FF1CE8}"/>
              </a:ext>
            </a:extLst>
          </p:cNvPr>
          <p:cNvSpPr txBox="1"/>
          <p:nvPr/>
        </p:nvSpPr>
        <p:spPr>
          <a:xfrm>
            <a:off x="4233005" y="2808968"/>
            <a:ext cx="17565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000"/>
            </a:pPr>
            <a:r>
              <a:rPr lang="en-US" sz="2000" dirty="0">
                <a:solidFill>
                  <a:schemeClr val="lt1"/>
                </a:solidFill>
                <a:latin typeface="+mj-lt"/>
                <a:ea typeface="Montserrat"/>
                <a:cs typeface="Montserrat"/>
                <a:sym typeface="Montserrat"/>
              </a:rPr>
              <a:t>And raise funds for arrival needs</a:t>
            </a:r>
            <a:endParaRPr sz="2000" dirty="0">
              <a:latin typeface="+mj-lt"/>
              <a:ea typeface="Montserrat"/>
              <a:cs typeface="Montserrat"/>
              <a:sym typeface="Montserrat"/>
            </a:endParaRPr>
          </a:p>
        </p:txBody>
      </p:sp>
      <p:pic>
        <p:nvPicPr>
          <p:cNvPr id="95" name="Google Shape;492;p39" descr="Money outline">
            <a:extLst>
              <a:ext uri="{FF2B5EF4-FFF2-40B4-BE49-F238E27FC236}">
                <a16:creationId xmlns:a16="http://schemas.microsoft.com/office/drawing/2014/main" id="{C983C0CB-3D01-BE8A-F001-618D94693C31}"/>
              </a:ext>
            </a:extLst>
          </p:cNvPr>
          <p:cNvPicPr preferRelativeResize="0"/>
          <p:nvPr/>
        </p:nvPicPr>
        <p:blipFill rotWithShape="1">
          <a:blip r:embed="rId1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3690" y="1955052"/>
            <a:ext cx="775515" cy="6371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9C0E2CC3-A229-D58A-543D-50A6E40B4AD0}"/>
              </a:ext>
            </a:extLst>
          </p:cNvPr>
          <p:cNvCxnSpPr>
            <a:cxnSpLocks/>
          </p:cNvCxnSpPr>
          <p:nvPr/>
        </p:nvCxnSpPr>
        <p:spPr>
          <a:xfrm>
            <a:off x="7922275" y="6002767"/>
            <a:ext cx="3321988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755B792B-0E62-69F8-0A26-13A360681EE2}"/>
              </a:ext>
            </a:extLst>
          </p:cNvPr>
          <p:cNvCxnSpPr>
            <a:cxnSpLocks/>
          </p:cNvCxnSpPr>
          <p:nvPr/>
        </p:nvCxnSpPr>
        <p:spPr>
          <a:xfrm flipH="1">
            <a:off x="838201" y="6002767"/>
            <a:ext cx="4551004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Chevron 103">
            <a:extLst>
              <a:ext uri="{FF2B5EF4-FFF2-40B4-BE49-F238E27FC236}">
                <a16:creationId xmlns:a16="http://schemas.microsoft.com/office/drawing/2014/main" id="{8AB2CE95-9586-FDC9-D274-4D974D215A0F}"/>
              </a:ext>
            </a:extLst>
          </p:cNvPr>
          <p:cNvSpPr/>
          <p:nvPr/>
        </p:nvSpPr>
        <p:spPr>
          <a:xfrm>
            <a:off x="8027513" y="1859949"/>
            <a:ext cx="936150" cy="3453839"/>
          </a:xfrm>
          <a:prstGeom prst="chevron">
            <a:avLst>
              <a:gd name="adj" fmla="val 84014"/>
            </a:avLst>
          </a:prstGeom>
          <a:solidFill>
            <a:schemeClr val="bg1">
              <a:alpha val="48914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12389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39"/>
          <p:cNvSpPr/>
          <p:nvPr/>
        </p:nvSpPr>
        <p:spPr>
          <a:xfrm>
            <a:off x="338233" y="1787703"/>
            <a:ext cx="11515500" cy="4392600"/>
          </a:xfrm>
          <a:prstGeom prst="rect">
            <a:avLst/>
          </a:prstGeom>
          <a:solidFill>
            <a:schemeClr val="lt1">
              <a:alpha val="38820"/>
            </a:schemeClr>
          </a:solidFill>
          <a:ln w="25400" cap="flat" cmpd="sng">
            <a:solidFill>
              <a:srgbClr val="007C7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463" name="Google Shape;463;p3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fld id="{00000000-1234-1234-1234-123412341234}" type="slidenum">
              <a:rPr lang="en-US">
                <a:latin typeface="+mj-lt"/>
                <a:ea typeface="Montserrat"/>
                <a:cs typeface="Montserrat"/>
                <a:sym typeface="Montserrat"/>
              </a:rPr>
              <a:pPr/>
              <a:t>8</a:t>
            </a:fld>
            <a:endParaRPr dirty="0"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464" name="Google Shape;464;p39"/>
          <p:cNvSpPr txBox="1">
            <a:spLocks noGrp="1"/>
          </p:cNvSpPr>
          <p:nvPr>
            <p:ph type="title"/>
          </p:nvPr>
        </p:nvSpPr>
        <p:spPr>
          <a:xfrm>
            <a:off x="838200" y="538619"/>
            <a:ext cx="8821800" cy="11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r>
              <a:rPr lang="en-US">
                <a:latin typeface="+mj-lt"/>
                <a:ea typeface="Alegreya Sans"/>
                <a:cs typeface="Alegreya Sans"/>
                <a:sym typeface="Alegreya Sans"/>
              </a:rPr>
              <a:t>Who does what?</a:t>
            </a:r>
            <a:endParaRPr>
              <a:latin typeface="+mj-lt"/>
            </a:endParaRPr>
          </a:p>
        </p:txBody>
      </p:sp>
      <p:sp>
        <p:nvSpPr>
          <p:cNvPr id="465" name="Google Shape;465;p39"/>
          <p:cNvSpPr/>
          <p:nvPr/>
        </p:nvSpPr>
        <p:spPr>
          <a:xfrm>
            <a:off x="580450" y="2410576"/>
            <a:ext cx="6447367" cy="2621387"/>
          </a:xfrm>
          <a:prstGeom prst="homePlate">
            <a:avLst>
              <a:gd name="adj" fmla="val 30132"/>
            </a:avLst>
          </a:prstGeom>
          <a:solidFill>
            <a:schemeClr val="accent1"/>
          </a:solidFill>
          <a:ln w="25400" cap="flat" cmpd="sng">
            <a:solidFill>
              <a:srgbClr val="007C7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pic>
        <p:nvPicPr>
          <p:cNvPr id="466" name="Google Shape;466;p39" descr="Clipboard Mixed with solid fill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997" y="2992534"/>
            <a:ext cx="556041" cy="556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39" descr="Aeroplane with solid fill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507852">
            <a:off x="4780963" y="2924673"/>
            <a:ext cx="666955" cy="666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39" descr="Renovation (House With Sparkles) with solid fill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8823" y="2996766"/>
            <a:ext cx="558412" cy="558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39" descr="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16061" y="3339285"/>
            <a:ext cx="745180" cy="730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39" descr="Car with solid fill"/>
          <p:cNvPicPr preferRelativeResize="0"/>
          <p:nvPr/>
        </p:nvPicPr>
        <p:blipFill rotWithShape="1">
          <a:blip r:embed="rId7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9758" y="4193794"/>
            <a:ext cx="645681" cy="6456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2" name="Google Shape;472;p39"/>
          <p:cNvGrpSpPr/>
          <p:nvPr/>
        </p:nvGrpSpPr>
        <p:grpSpPr>
          <a:xfrm>
            <a:off x="923839" y="4186844"/>
            <a:ext cx="616272" cy="558413"/>
            <a:chOff x="7871504" y="4272199"/>
            <a:chExt cx="811635" cy="732575"/>
          </a:xfrm>
        </p:grpSpPr>
        <p:pic>
          <p:nvPicPr>
            <p:cNvPr id="473" name="Google Shape;473;p39" descr="List with solid fill"/>
            <p:cNvPicPr preferRelativeResize="0"/>
            <p:nvPr/>
          </p:nvPicPr>
          <p:blipFill rotWithShape="1">
            <a:blip r:embed="rId8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47350" y="4272199"/>
              <a:ext cx="635789" cy="6357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4" name="Google Shape;474;p39" descr="List with solid fill"/>
            <p:cNvPicPr preferRelativeResize="0"/>
            <p:nvPr/>
          </p:nvPicPr>
          <p:blipFill rotWithShape="1">
            <a:blip r:embed="rId8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71504" y="4368985"/>
              <a:ext cx="635789" cy="63578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75" name="Google Shape;475;p39" descr="Graduation cap with solid fill"/>
          <p:cNvPicPr preferRelativeResize="0"/>
          <p:nvPr/>
        </p:nvPicPr>
        <p:blipFill rotWithShape="1">
          <a:blip r:embed="rId9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8472" y="4183347"/>
            <a:ext cx="645680" cy="645680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39"/>
          <p:cNvSpPr/>
          <p:nvPr/>
        </p:nvSpPr>
        <p:spPr>
          <a:xfrm flipH="1">
            <a:off x="7771211" y="2469576"/>
            <a:ext cx="3876511" cy="2621387"/>
          </a:xfrm>
          <a:prstGeom prst="homePlate">
            <a:avLst>
              <a:gd name="adj" fmla="val 30132"/>
            </a:avLst>
          </a:prstGeom>
          <a:solidFill>
            <a:schemeClr val="accent1"/>
          </a:solidFill>
          <a:ln w="25400" cap="flat" cmpd="sng">
            <a:solidFill>
              <a:srgbClr val="007C7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pic>
        <p:nvPicPr>
          <p:cNvPr id="478" name="Google Shape;478;p39"/>
          <p:cNvPicPr preferRelativeResize="0"/>
          <p:nvPr/>
        </p:nvPicPr>
        <p:blipFill rotWithShape="1">
          <a:blip r:embed="rId10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2645" y="5043586"/>
            <a:ext cx="1009628" cy="786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39" descr="Teacher with solid fill"/>
          <p:cNvPicPr preferRelativeResize="0"/>
          <p:nvPr/>
        </p:nvPicPr>
        <p:blipFill rotWithShape="1">
          <a:blip r:embed="rId11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4283" y="5182293"/>
            <a:ext cx="614263" cy="614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39" descr="Magnifying glass with solid fill"/>
          <p:cNvPicPr preferRelativeResize="0"/>
          <p:nvPr/>
        </p:nvPicPr>
        <p:blipFill rotWithShape="1">
          <a:blip r:embed="rId1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197" y="5262884"/>
            <a:ext cx="440201" cy="44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39" descr="Open hand with plant with solid fill"/>
          <p:cNvPicPr preferRelativeResize="0"/>
          <p:nvPr/>
        </p:nvPicPr>
        <p:blipFill rotWithShape="1">
          <a:blip r:embed="rId1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3046" y="5221975"/>
            <a:ext cx="478420" cy="478420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39"/>
          <p:cNvSpPr txBox="1"/>
          <p:nvPr/>
        </p:nvSpPr>
        <p:spPr>
          <a:xfrm>
            <a:off x="829998" y="5282094"/>
            <a:ext cx="116018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600" dirty="0">
                <a:solidFill>
                  <a:schemeClr val="lt1"/>
                </a:solidFill>
                <a:latin typeface="+mj-lt"/>
                <a:ea typeface="Montserrat"/>
                <a:cs typeface="Montserrat"/>
                <a:sym typeface="Montserrat"/>
              </a:rPr>
              <a:t>Screen</a:t>
            </a:r>
            <a:endParaRPr sz="1600" dirty="0">
              <a:latin typeface="+mj-lt"/>
            </a:endParaRPr>
          </a:p>
        </p:txBody>
      </p:sp>
      <p:sp>
        <p:nvSpPr>
          <p:cNvPr id="483" name="Google Shape;483;p39"/>
          <p:cNvSpPr txBox="1"/>
          <p:nvPr/>
        </p:nvSpPr>
        <p:spPr>
          <a:xfrm>
            <a:off x="2387854" y="5290487"/>
            <a:ext cx="116018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600">
                <a:solidFill>
                  <a:schemeClr val="lt1"/>
                </a:solidFill>
                <a:latin typeface="+mj-lt"/>
                <a:ea typeface="Montserrat"/>
                <a:cs typeface="Montserrat"/>
                <a:sym typeface="Montserrat"/>
              </a:rPr>
              <a:t>Train</a:t>
            </a:r>
            <a:endParaRPr sz="1600">
              <a:latin typeface="+mj-lt"/>
            </a:endParaRPr>
          </a:p>
        </p:txBody>
      </p:sp>
      <p:sp>
        <p:nvSpPr>
          <p:cNvPr id="484" name="Google Shape;484;p39"/>
          <p:cNvSpPr txBox="1"/>
          <p:nvPr/>
        </p:nvSpPr>
        <p:spPr>
          <a:xfrm>
            <a:off x="3832997" y="5290487"/>
            <a:ext cx="116018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600">
                <a:solidFill>
                  <a:schemeClr val="lt1"/>
                </a:solidFill>
                <a:latin typeface="+mj-lt"/>
                <a:ea typeface="Montserrat"/>
                <a:cs typeface="Montserrat"/>
                <a:sym typeface="Montserrat"/>
              </a:rPr>
              <a:t>Support</a:t>
            </a:r>
            <a:endParaRPr sz="1600">
              <a:latin typeface="+mj-lt"/>
            </a:endParaRPr>
          </a:p>
        </p:txBody>
      </p:sp>
      <p:pic>
        <p:nvPicPr>
          <p:cNvPr id="485" name="Google Shape;485;p39" descr="Contract with solid fill"/>
          <p:cNvPicPr preferRelativeResize="0"/>
          <p:nvPr/>
        </p:nvPicPr>
        <p:blipFill rotWithShape="1">
          <a:blip r:embed="rId1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0049" y="5308432"/>
            <a:ext cx="446153" cy="446153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39"/>
          <p:cNvSpPr txBox="1"/>
          <p:nvPr/>
        </p:nvSpPr>
        <p:spPr>
          <a:xfrm>
            <a:off x="8991492" y="5291101"/>
            <a:ext cx="235703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600" dirty="0">
                <a:solidFill>
                  <a:schemeClr val="lt1"/>
                </a:solidFill>
                <a:latin typeface="+mj-lt"/>
                <a:ea typeface="Montserrat"/>
                <a:cs typeface="Montserrat"/>
                <a:sym typeface="Montserrat"/>
              </a:rPr>
              <a:t>Receive UNHCR referral via Gov’t</a:t>
            </a:r>
            <a:endParaRPr sz="1600" dirty="0">
              <a:latin typeface="+mj-lt"/>
            </a:endParaRPr>
          </a:p>
        </p:txBody>
      </p:sp>
      <p:sp>
        <p:nvSpPr>
          <p:cNvPr id="487" name="Google Shape;487;p39"/>
          <p:cNvSpPr txBox="1"/>
          <p:nvPr/>
        </p:nvSpPr>
        <p:spPr>
          <a:xfrm>
            <a:off x="6744510" y="4344468"/>
            <a:ext cx="141603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600" dirty="0">
                <a:solidFill>
                  <a:schemeClr val="lt1"/>
                </a:solidFill>
                <a:latin typeface="+mj-lt"/>
                <a:ea typeface="Montserrat"/>
                <a:cs typeface="Montserrat"/>
                <a:sym typeface="Montserrat"/>
              </a:rPr>
              <a:t>Match</a:t>
            </a:r>
            <a:endParaRPr sz="1600" dirty="0">
              <a:latin typeface="+mj-lt"/>
            </a:endParaRPr>
          </a:p>
          <a:p>
            <a:pPr algn="ctr"/>
            <a:r>
              <a:rPr lang="en-US" sz="1600" dirty="0">
                <a:solidFill>
                  <a:schemeClr val="lt1"/>
                </a:solidFill>
                <a:latin typeface="+mj-lt"/>
                <a:ea typeface="Montserrat"/>
                <a:cs typeface="Montserrat"/>
                <a:sym typeface="Montserrat"/>
              </a:rPr>
              <a:t>&amp; Monitor</a:t>
            </a:r>
            <a:endParaRPr sz="1600" dirty="0">
              <a:latin typeface="+mj-lt"/>
            </a:endParaRPr>
          </a:p>
        </p:txBody>
      </p:sp>
      <p:pic>
        <p:nvPicPr>
          <p:cNvPr id="488" name="Google Shape;488;p39" descr="Clenched Fist with solid fill"/>
          <p:cNvPicPr preferRelativeResize="0"/>
          <p:nvPr/>
        </p:nvPicPr>
        <p:blipFill rotWithShape="1">
          <a:blip r:embed="rId1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8256" y="5205756"/>
            <a:ext cx="553955" cy="553955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39"/>
          <p:cNvSpPr txBox="1"/>
          <p:nvPr/>
        </p:nvSpPr>
        <p:spPr>
          <a:xfrm>
            <a:off x="5068783" y="5300347"/>
            <a:ext cx="16680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600">
                <a:solidFill>
                  <a:schemeClr val="lt1"/>
                </a:solidFill>
                <a:latin typeface="+mj-lt"/>
                <a:ea typeface="Montserrat"/>
                <a:cs typeface="Montserrat"/>
                <a:sym typeface="Montserrat"/>
              </a:rPr>
              <a:t>Empower</a:t>
            </a:r>
            <a:endParaRPr sz="1600">
              <a:latin typeface="+mj-lt"/>
            </a:endParaRPr>
          </a:p>
        </p:txBody>
      </p:sp>
      <p:sp>
        <p:nvSpPr>
          <p:cNvPr id="490" name="Google Shape;490;p39"/>
          <p:cNvSpPr txBox="1"/>
          <p:nvPr/>
        </p:nvSpPr>
        <p:spPr>
          <a:xfrm>
            <a:off x="662343" y="2459446"/>
            <a:ext cx="350524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en-US" sz="1800">
                <a:solidFill>
                  <a:schemeClr val="lt1"/>
                </a:solidFill>
                <a:latin typeface="+mj-lt"/>
                <a:ea typeface="Montserrat"/>
                <a:cs typeface="Montserrat"/>
                <a:sym typeface="Montserrat"/>
              </a:rPr>
              <a:t>Local supporter groups</a:t>
            </a:r>
            <a:endParaRPr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491" name="Google Shape;491;p39"/>
          <p:cNvSpPr txBox="1"/>
          <p:nvPr/>
        </p:nvSpPr>
        <p:spPr>
          <a:xfrm>
            <a:off x="8537135" y="2436671"/>
            <a:ext cx="350524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en-US" sz="2000">
                <a:solidFill>
                  <a:schemeClr val="lt1"/>
                </a:solidFill>
                <a:latin typeface="+mj-lt"/>
                <a:ea typeface="Montserrat"/>
                <a:cs typeface="Montserrat"/>
                <a:sym typeface="Montserrat"/>
              </a:rPr>
              <a:t>Refugee newcomers</a:t>
            </a:r>
            <a:endParaRPr sz="1600">
              <a:latin typeface="+mj-lt"/>
              <a:ea typeface="Montserrat"/>
              <a:cs typeface="Montserrat"/>
              <a:sym typeface="Montserrat"/>
            </a:endParaRPr>
          </a:p>
        </p:txBody>
      </p:sp>
      <p:pic>
        <p:nvPicPr>
          <p:cNvPr id="492" name="Google Shape;492;p39" descr="Money outline"/>
          <p:cNvPicPr preferRelativeResize="0"/>
          <p:nvPr/>
        </p:nvPicPr>
        <p:blipFill rotWithShape="1">
          <a:blip r:embed="rId1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5771" y="2940581"/>
            <a:ext cx="558412" cy="558412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39"/>
          <p:cNvSpPr txBox="1"/>
          <p:nvPr/>
        </p:nvSpPr>
        <p:spPr>
          <a:xfrm>
            <a:off x="825995" y="3536722"/>
            <a:ext cx="525871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400"/>
            </a:pPr>
            <a:r>
              <a:rPr lang="en-US" sz="1600" dirty="0">
                <a:solidFill>
                  <a:schemeClr val="lt1"/>
                </a:solidFill>
                <a:latin typeface="+mj-lt"/>
                <a:ea typeface="Montserrat"/>
                <a:cs typeface="Montserrat"/>
                <a:sym typeface="Montserrat"/>
              </a:rPr>
              <a:t>Plan     |     Fundraise   |   Find housing   | Meet at airport </a:t>
            </a:r>
            <a:endParaRPr sz="1600" dirty="0"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494" name="Google Shape;494;p39"/>
          <p:cNvSpPr txBox="1"/>
          <p:nvPr/>
        </p:nvSpPr>
        <p:spPr>
          <a:xfrm>
            <a:off x="773950" y="4693802"/>
            <a:ext cx="653340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400"/>
            </a:pPr>
            <a:r>
              <a:rPr lang="en-US" sz="1600" dirty="0">
                <a:solidFill>
                  <a:schemeClr val="lt1"/>
                </a:solidFill>
                <a:latin typeface="+mj-lt"/>
                <a:ea typeface="Montserrat"/>
                <a:cs typeface="Montserrat"/>
                <a:sym typeface="Montserrat"/>
              </a:rPr>
              <a:t>Paperwork | Driving lessons | Employment  |  Education</a:t>
            </a:r>
            <a:endParaRPr sz="1200" dirty="0"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495" name="Google Shape;495;p39"/>
          <p:cNvSpPr txBox="1"/>
          <p:nvPr/>
        </p:nvSpPr>
        <p:spPr>
          <a:xfrm>
            <a:off x="818691" y="3920094"/>
            <a:ext cx="65334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400"/>
            </a:pPr>
            <a:r>
              <a:rPr lang="en-US" sz="1600">
                <a:solidFill>
                  <a:schemeClr val="lt1"/>
                </a:solidFill>
                <a:latin typeface="+mj-lt"/>
                <a:ea typeface="Montserrat"/>
                <a:cs typeface="Montserrat"/>
                <a:sym typeface="Montserrat"/>
              </a:rPr>
              <a:t>Tailored ongoing support, eg:</a:t>
            </a:r>
            <a:endParaRPr sz="1200">
              <a:latin typeface="+mj-lt"/>
              <a:ea typeface="Montserrat"/>
              <a:cs typeface="Montserrat"/>
              <a:sym typeface="Montserrat"/>
            </a:endParaRPr>
          </a:p>
        </p:txBody>
      </p:sp>
      <p:pic>
        <p:nvPicPr>
          <p:cNvPr id="496" name="Google Shape;496;p39" descr="Puzzle pieces with solid fill"/>
          <p:cNvPicPr preferRelativeResize="0"/>
          <p:nvPr/>
        </p:nvPicPr>
        <p:blipFill rotWithShape="1">
          <a:blip r:embed="rId17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5507" y="3278499"/>
            <a:ext cx="778912" cy="778912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39"/>
          <p:cNvSpPr txBox="1"/>
          <p:nvPr/>
        </p:nvSpPr>
        <p:spPr>
          <a:xfrm>
            <a:off x="7055506" y="5822525"/>
            <a:ext cx="350524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en-US" sz="2000" dirty="0">
                <a:solidFill>
                  <a:schemeClr val="lt1"/>
                </a:solidFill>
                <a:latin typeface="+mj-lt"/>
                <a:ea typeface="Montserrat"/>
                <a:cs typeface="Montserrat"/>
                <a:sym typeface="Montserrat"/>
              </a:rPr>
              <a:t>CRSA </a:t>
            </a:r>
            <a:endParaRPr sz="1600" dirty="0">
              <a:latin typeface="+mj-lt"/>
              <a:ea typeface="Montserrat"/>
              <a:cs typeface="Montserrat"/>
              <a:sym typeface="Montserrat"/>
            </a:endParaRPr>
          </a:p>
        </p:txBody>
      </p:sp>
      <p:pic>
        <p:nvPicPr>
          <p:cNvPr id="498" name="Google Shape;498;p39" descr="Chat with solid fill"/>
          <p:cNvPicPr preferRelativeResize="0"/>
          <p:nvPr/>
        </p:nvPicPr>
        <p:blipFill rotWithShape="1">
          <a:blip r:embed="rId18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4329" y="2819531"/>
            <a:ext cx="743435" cy="743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39" descr="Dance with solid fill"/>
          <p:cNvPicPr preferRelativeResize="0"/>
          <p:nvPr/>
        </p:nvPicPr>
        <p:blipFill rotWithShape="1">
          <a:blip r:embed="rId19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60659" y="3800109"/>
            <a:ext cx="743435" cy="743435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39"/>
          <p:cNvSpPr txBox="1"/>
          <p:nvPr/>
        </p:nvSpPr>
        <p:spPr>
          <a:xfrm>
            <a:off x="9067497" y="3364509"/>
            <a:ext cx="254405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400"/>
            </a:pPr>
            <a:r>
              <a:rPr lang="en-US" sz="1600" dirty="0">
                <a:solidFill>
                  <a:schemeClr val="lt1"/>
                </a:solidFill>
                <a:latin typeface="+mj-lt"/>
                <a:ea typeface="Montserrat"/>
                <a:cs typeface="Montserrat"/>
                <a:sym typeface="Montserrat"/>
              </a:rPr>
              <a:t>Communicate needs, aspirations and challenges</a:t>
            </a:r>
            <a:endParaRPr sz="1200" dirty="0"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501" name="Google Shape;501;p39"/>
          <p:cNvSpPr txBox="1"/>
          <p:nvPr/>
        </p:nvSpPr>
        <p:spPr>
          <a:xfrm>
            <a:off x="9306243" y="4385161"/>
            <a:ext cx="18284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1400"/>
            </a:pPr>
            <a:r>
              <a:rPr lang="en-US" sz="1600" dirty="0">
                <a:solidFill>
                  <a:schemeClr val="lt1"/>
                </a:solidFill>
                <a:latin typeface="+mj-lt"/>
                <a:ea typeface="Montserrat"/>
                <a:cs typeface="Montserrat"/>
                <a:sym typeface="Montserrat"/>
              </a:rPr>
              <a:t>Actively engage with group</a:t>
            </a:r>
            <a:endParaRPr sz="1200" dirty="0">
              <a:latin typeface="+mj-lt"/>
              <a:ea typeface="Montserrat"/>
              <a:cs typeface="Montserrat"/>
              <a:sym typeface="Montserrat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536D45D-E9E0-4675-C235-83B7BCE15D88}"/>
              </a:ext>
            </a:extLst>
          </p:cNvPr>
          <p:cNvCxnSpPr>
            <a:cxnSpLocks/>
          </p:cNvCxnSpPr>
          <p:nvPr/>
        </p:nvCxnSpPr>
        <p:spPr>
          <a:xfrm>
            <a:off x="7922275" y="6002767"/>
            <a:ext cx="3725447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A33EF31-3125-13C9-CAF2-15961D371F20}"/>
              </a:ext>
            </a:extLst>
          </p:cNvPr>
          <p:cNvCxnSpPr>
            <a:cxnSpLocks/>
          </p:cNvCxnSpPr>
          <p:nvPr/>
        </p:nvCxnSpPr>
        <p:spPr>
          <a:xfrm flipH="1">
            <a:off x="662345" y="6002767"/>
            <a:ext cx="6365473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 descr="Briefcase with solid fill">
            <a:extLst>
              <a:ext uri="{FF2B5EF4-FFF2-40B4-BE49-F238E27FC236}">
                <a16:creationId xmlns:a16="http://schemas.microsoft.com/office/drawing/2014/main" id="{16DF804E-1DA3-3430-F6F3-BA82696CBEE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772421" y="4175168"/>
            <a:ext cx="613099" cy="613099"/>
          </a:xfrm>
          <a:prstGeom prst="rect">
            <a:avLst/>
          </a:prstGeom>
        </p:spPr>
      </p:pic>
      <p:pic>
        <p:nvPicPr>
          <p:cNvPr id="55" name="Google Shape;469;p39" descr="Icon&#10;&#10;Description automatically generated">
            <a:extLst>
              <a:ext uri="{FF2B5EF4-FFF2-40B4-BE49-F238E27FC236}">
                <a16:creationId xmlns:a16="http://schemas.microsoft.com/office/drawing/2014/main" id="{D1A2E524-E2C2-4F66-AE6F-9457B081AAD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87389" y="3409080"/>
            <a:ext cx="964760" cy="896899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4C56EE89-2467-40F8-A6FC-71D86F878C39}"/>
              </a:ext>
            </a:extLst>
          </p:cNvPr>
          <p:cNvSpPr/>
          <p:nvPr/>
        </p:nvSpPr>
        <p:spPr>
          <a:xfrm>
            <a:off x="8163628" y="3568184"/>
            <a:ext cx="568280" cy="584935"/>
          </a:xfrm>
          <a:prstGeom prst="rect">
            <a:avLst/>
          </a:prstGeom>
          <a:solidFill>
            <a:srgbClr val="4747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4B79DCD-50B1-421F-8E32-F7DD6F374B0B}"/>
              </a:ext>
            </a:extLst>
          </p:cNvPr>
          <p:cNvGrpSpPr/>
          <p:nvPr/>
        </p:nvGrpSpPr>
        <p:grpSpPr>
          <a:xfrm>
            <a:off x="8049706" y="3532442"/>
            <a:ext cx="793242" cy="650174"/>
            <a:chOff x="9317172" y="2712980"/>
            <a:chExt cx="908485" cy="733425"/>
          </a:xfrm>
        </p:grpSpPr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B85F1489-91D6-4ABE-ADE8-390C5C28E0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 b="13563"/>
            <a:stretch/>
          </p:blipFill>
          <p:spPr>
            <a:xfrm>
              <a:off x="9317172" y="2712980"/>
              <a:ext cx="908485" cy="733425"/>
            </a:xfrm>
            <a:prstGeom prst="rect">
              <a:avLst/>
            </a:prstGeom>
          </p:spPr>
        </p:pic>
        <p:pic>
          <p:nvPicPr>
            <p:cNvPr id="59" name="Graphic 58" descr="Heart with solid fill">
              <a:extLst>
                <a:ext uri="{FF2B5EF4-FFF2-40B4-BE49-F238E27FC236}">
                  <a16:creationId xmlns:a16="http://schemas.microsoft.com/office/drawing/2014/main" id="{5BDC62F9-9474-4783-ADC9-B929B4D51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9887207" y="2767386"/>
              <a:ext cx="210003" cy="19613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7"/>
          <p:cNvSpPr txBox="1">
            <a:spLocks noGrp="1"/>
          </p:cNvSpPr>
          <p:nvPr>
            <p:ph type="title"/>
          </p:nvPr>
        </p:nvSpPr>
        <p:spPr>
          <a:xfrm>
            <a:off x="838200" y="538620"/>
            <a:ext cx="8821739" cy="1152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r>
              <a:rPr lang="en-US">
                <a:latin typeface="+mj-lt"/>
              </a:rPr>
              <a:t>Create shared purpose &amp; pride </a:t>
            </a:r>
            <a:endParaRPr>
              <a:latin typeface="+mj-lt"/>
            </a:endParaRPr>
          </a:p>
        </p:txBody>
      </p:sp>
      <p:grpSp>
        <p:nvGrpSpPr>
          <p:cNvPr id="509" name="Google Shape;509;p7"/>
          <p:cNvGrpSpPr/>
          <p:nvPr/>
        </p:nvGrpSpPr>
        <p:grpSpPr>
          <a:xfrm>
            <a:off x="5667406" y="2219812"/>
            <a:ext cx="830079" cy="821779"/>
            <a:chOff x="1301262" y="1939375"/>
            <a:chExt cx="1072661" cy="997256"/>
          </a:xfrm>
        </p:grpSpPr>
        <p:sp>
          <p:nvSpPr>
            <p:cNvPr id="510" name="Google Shape;510;p7"/>
            <p:cNvSpPr/>
            <p:nvPr/>
          </p:nvSpPr>
          <p:spPr>
            <a:xfrm>
              <a:off x="1301262" y="1939375"/>
              <a:ext cx="1072661" cy="997256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rgbClr val="007C7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1800"/>
              </a:pPr>
              <a:endParaRPr sz="180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11" name="Google Shape;511;p7" descr="Megaphone1 with solid fill"/>
            <p:cNvPicPr preferRelativeResize="0"/>
            <p:nvPr/>
          </p:nvPicPr>
          <p:blipFill rotWithShape="1">
            <a:blip r:embed="rId3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18492" y="1939840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2" name="Google Shape;512;p7"/>
          <p:cNvGrpSpPr/>
          <p:nvPr/>
        </p:nvGrpSpPr>
        <p:grpSpPr>
          <a:xfrm>
            <a:off x="1337746" y="2185673"/>
            <a:ext cx="830079" cy="821779"/>
            <a:chOff x="4150091" y="1980803"/>
            <a:chExt cx="1072661" cy="997256"/>
          </a:xfrm>
        </p:grpSpPr>
        <p:sp>
          <p:nvSpPr>
            <p:cNvPr id="513" name="Google Shape;513;p7"/>
            <p:cNvSpPr/>
            <p:nvPr/>
          </p:nvSpPr>
          <p:spPr>
            <a:xfrm>
              <a:off x="4150091" y="1980803"/>
              <a:ext cx="1072661" cy="997256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rgbClr val="007C7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1800"/>
              </a:pPr>
              <a:endParaRPr sz="180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14" name="Google Shape;514;p7" descr="Cheers with solid fill"/>
            <p:cNvPicPr preferRelativeResize="0"/>
            <p:nvPr/>
          </p:nvPicPr>
          <p:blipFill rotWithShape="1">
            <a:blip r:embed="rId4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10443" y="2063659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15" name="Google Shape;515;p7"/>
          <p:cNvSpPr txBox="1"/>
          <p:nvPr/>
        </p:nvSpPr>
        <p:spPr>
          <a:xfrm>
            <a:off x="522987" y="3171693"/>
            <a:ext cx="24921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1600"/>
            </a:pPr>
            <a:r>
              <a:rPr lang="en-US" sz="1800" b="1" dirty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Nurture a local </a:t>
            </a:r>
            <a:br>
              <a:rPr lang="en-US" sz="1800" b="1" dirty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b="1" dirty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supporter group </a:t>
            </a:r>
            <a:endParaRPr sz="1800" dirty="0">
              <a:solidFill>
                <a:schemeClr val="lt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7"/>
          <p:cNvSpPr txBox="1"/>
          <p:nvPr/>
        </p:nvSpPr>
        <p:spPr>
          <a:xfrm>
            <a:off x="3015087" y="3180112"/>
            <a:ext cx="18213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1600"/>
            </a:pPr>
            <a:r>
              <a:rPr lang="en-US" sz="1800" b="1" dirty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Fund a local supporter group </a:t>
            </a:r>
            <a:endParaRPr sz="1800" dirty="0">
              <a:solidFill>
                <a:schemeClr val="lt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7"/>
          <p:cNvSpPr txBox="1"/>
          <p:nvPr/>
        </p:nvSpPr>
        <p:spPr>
          <a:xfrm>
            <a:off x="5091543" y="3175815"/>
            <a:ext cx="20596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1600"/>
            </a:pPr>
            <a:r>
              <a:rPr lang="en-US" sz="1800" b="1" dirty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Raise awareness of the program</a:t>
            </a:r>
            <a:endParaRPr sz="1800" dirty="0">
              <a:solidFill>
                <a:schemeClr val="lt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grpSp>
        <p:nvGrpSpPr>
          <p:cNvPr id="518" name="Google Shape;518;p7"/>
          <p:cNvGrpSpPr/>
          <p:nvPr/>
        </p:nvGrpSpPr>
        <p:grpSpPr>
          <a:xfrm>
            <a:off x="7849482" y="2184245"/>
            <a:ext cx="830079" cy="821779"/>
            <a:chOff x="7849478" y="2184245"/>
            <a:chExt cx="830079" cy="821778"/>
          </a:xfrm>
        </p:grpSpPr>
        <p:sp>
          <p:nvSpPr>
            <p:cNvPr id="519" name="Google Shape;519;p7"/>
            <p:cNvSpPr/>
            <p:nvPr/>
          </p:nvSpPr>
          <p:spPr>
            <a:xfrm>
              <a:off x="7849478" y="2184245"/>
              <a:ext cx="830079" cy="821778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rgbClr val="007C7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1800"/>
              </a:pPr>
              <a:endParaRPr sz="180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20" name="Google Shape;520;p7" descr="Bullseye with solid fill"/>
            <p:cNvPicPr preferRelativeResize="0"/>
            <p:nvPr/>
          </p:nvPicPr>
          <p:blipFill rotWithShape="1">
            <a:blip r:embed="rId5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03799" y="2224803"/>
              <a:ext cx="753501" cy="7535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21" name="Google Shape;521;p7"/>
          <p:cNvSpPr txBox="1"/>
          <p:nvPr/>
        </p:nvSpPr>
        <p:spPr>
          <a:xfrm>
            <a:off x="7284203" y="3180477"/>
            <a:ext cx="20596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1600"/>
            </a:pPr>
            <a:r>
              <a:rPr lang="en-US" sz="1800" b="1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Provide training or job opportunities</a:t>
            </a:r>
            <a:endParaRPr sz="1800">
              <a:solidFill>
                <a:schemeClr val="lt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grpSp>
        <p:nvGrpSpPr>
          <p:cNvPr id="522" name="Google Shape;522;p7"/>
          <p:cNvGrpSpPr/>
          <p:nvPr/>
        </p:nvGrpSpPr>
        <p:grpSpPr>
          <a:xfrm>
            <a:off x="9996122" y="2197484"/>
            <a:ext cx="830079" cy="824797"/>
            <a:chOff x="5638800" y="4483734"/>
            <a:chExt cx="1072661" cy="1000920"/>
          </a:xfrm>
        </p:grpSpPr>
        <p:sp>
          <p:nvSpPr>
            <p:cNvPr id="523" name="Google Shape;523;p7"/>
            <p:cNvSpPr/>
            <p:nvPr/>
          </p:nvSpPr>
          <p:spPr>
            <a:xfrm>
              <a:off x="5638800" y="4487398"/>
              <a:ext cx="1072661" cy="997256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rgbClr val="007C7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1800"/>
              </a:pPr>
              <a:endParaRPr sz="180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24" name="Google Shape;524;p7"/>
            <p:cNvGrpSpPr/>
            <p:nvPr/>
          </p:nvGrpSpPr>
          <p:grpSpPr>
            <a:xfrm>
              <a:off x="5762126" y="4483734"/>
              <a:ext cx="906399" cy="897375"/>
              <a:chOff x="5762126" y="4483734"/>
              <a:chExt cx="906399" cy="897375"/>
            </a:xfrm>
          </p:grpSpPr>
          <p:pic>
            <p:nvPicPr>
              <p:cNvPr id="525" name="Google Shape;525;p7" descr="Ticket with solid fill"/>
              <p:cNvPicPr preferRelativeResize="0"/>
              <p:nvPr/>
            </p:nvPicPr>
            <p:blipFill rotWithShape="1">
              <a:blip r:embed="rId6" cstate="hq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762126" y="4895671"/>
                <a:ext cx="485438" cy="48543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26" name="Google Shape;526;p7" descr="Table and chairs with solid fill"/>
              <p:cNvPicPr preferRelativeResize="0"/>
              <p:nvPr/>
            </p:nvPicPr>
            <p:blipFill rotWithShape="1">
              <a:blip r:embed="rId7" cstate="hq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04360" y="4483734"/>
                <a:ext cx="485438" cy="48543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27" name="Google Shape;527;p7" descr="Help with solid fill"/>
              <p:cNvPicPr preferRelativeResize="0"/>
              <p:nvPr/>
            </p:nvPicPr>
            <p:blipFill rotWithShape="1">
              <a:blip r:embed="rId8" cstate="hq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183087" y="4873229"/>
                <a:ext cx="485438" cy="48543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528" name="Google Shape;528;p7"/>
          <p:cNvSpPr txBox="1"/>
          <p:nvPr/>
        </p:nvSpPr>
        <p:spPr>
          <a:xfrm>
            <a:off x="9384318" y="3178589"/>
            <a:ext cx="250288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1600"/>
            </a:pPr>
            <a:r>
              <a:rPr lang="en-US" sz="1800" b="1" dirty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Provide/donate goods, services or vouchers</a:t>
            </a:r>
            <a:endParaRPr sz="1800" dirty="0">
              <a:solidFill>
                <a:schemeClr val="lt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529" name="Google Shape;529;p7" descr="Badge Heart with solid fill"/>
          <p:cNvPicPr preferRelativeResize="0"/>
          <p:nvPr/>
        </p:nvPicPr>
        <p:blipFill rotWithShape="1">
          <a:blip r:embed="rId9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9389" y="4514187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7"/>
          <p:cNvSpPr txBox="1"/>
          <p:nvPr/>
        </p:nvSpPr>
        <p:spPr>
          <a:xfrm>
            <a:off x="2408389" y="5606525"/>
            <a:ext cx="24921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1600"/>
            </a:pPr>
            <a:r>
              <a:rPr lang="en-US" sz="1800" b="1" dirty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Build a diverse, connected community</a:t>
            </a:r>
            <a:endParaRPr sz="1800" dirty="0">
              <a:solidFill>
                <a:schemeClr val="lt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p7"/>
          <p:cNvSpPr txBox="1"/>
          <p:nvPr/>
        </p:nvSpPr>
        <p:spPr>
          <a:xfrm>
            <a:off x="5037817" y="5606484"/>
            <a:ext cx="22878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1600"/>
            </a:pPr>
            <a:r>
              <a:rPr lang="en-US" sz="1800" b="1" dirty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Be a part of a local group’s work</a:t>
            </a:r>
            <a:endParaRPr sz="1800" dirty="0">
              <a:solidFill>
                <a:schemeClr val="lt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535" name="Google Shape;535;p7"/>
          <p:cNvSpPr txBox="1"/>
          <p:nvPr/>
        </p:nvSpPr>
        <p:spPr>
          <a:xfrm>
            <a:off x="7264551" y="5606485"/>
            <a:ext cx="239538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1600"/>
            </a:pPr>
            <a:r>
              <a:rPr lang="en-US" sz="1800" b="1" dirty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And part of a growing global movement</a:t>
            </a:r>
            <a:endParaRPr sz="1800" dirty="0">
              <a:solidFill>
                <a:schemeClr val="lt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547" name="Google Shape;547;p7"/>
          <p:cNvSpPr txBox="1"/>
          <p:nvPr/>
        </p:nvSpPr>
        <p:spPr>
          <a:xfrm>
            <a:off x="3940961" y="1459838"/>
            <a:ext cx="4437876" cy="3692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1800"/>
            </a:pPr>
            <a:r>
              <a:rPr lang="en-US" sz="1800" dirty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WAYS YOUR ORGANISATION CAN HELP</a:t>
            </a:r>
            <a:endParaRPr dirty="0">
              <a:latin typeface="+mj-lt"/>
            </a:endParaRPr>
          </a:p>
        </p:txBody>
      </p:sp>
      <p:sp>
        <p:nvSpPr>
          <p:cNvPr id="548" name="Google Shape;548;p7"/>
          <p:cNvSpPr txBox="1"/>
          <p:nvPr/>
        </p:nvSpPr>
        <p:spPr>
          <a:xfrm>
            <a:off x="4758563" y="4045331"/>
            <a:ext cx="2247488" cy="3692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en-US" sz="180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  HOW YOU BENEFIT</a:t>
            </a:r>
            <a:endParaRPr>
              <a:latin typeface="+mj-lt"/>
            </a:endParaRPr>
          </a:p>
        </p:txBody>
      </p:sp>
      <p:sp>
        <p:nvSpPr>
          <p:cNvPr id="552" name="Google Shape;552;p7"/>
          <p:cNvSpPr/>
          <p:nvPr/>
        </p:nvSpPr>
        <p:spPr>
          <a:xfrm>
            <a:off x="3549930" y="2198850"/>
            <a:ext cx="830100" cy="821700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rgbClr val="007C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chemeClr val="lt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grpSp>
        <p:nvGrpSpPr>
          <p:cNvPr id="553" name="Google Shape;553;p7"/>
          <p:cNvGrpSpPr/>
          <p:nvPr/>
        </p:nvGrpSpPr>
        <p:grpSpPr>
          <a:xfrm>
            <a:off x="3592396" y="2384685"/>
            <a:ext cx="744848" cy="509220"/>
            <a:chOff x="3346321" y="2165628"/>
            <a:chExt cx="744848" cy="509220"/>
          </a:xfrm>
        </p:grpSpPr>
        <p:grpSp>
          <p:nvGrpSpPr>
            <p:cNvPr id="554" name="Google Shape;554;p7"/>
            <p:cNvGrpSpPr/>
            <p:nvPr/>
          </p:nvGrpSpPr>
          <p:grpSpPr>
            <a:xfrm>
              <a:off x="3346321" y="2181929"/>
              <a:ext cx="348565" cy="374386"/>
              <a:chOff x="2787162" y="1980803"/>
              <a:chExt cx="1072661" cy="997256"/>
            </a:xfrm>
          </p:grpSpPr>
          <p:sp>
            <p:nvSpPr>
              <p:cNvPr id="555" name="Google Shape;555;p7"/>
              <p:cNvSpPr/>
              <p:nvPr/>
            </p:nvSpPr>
            <p:spPr>
              <a:xfrm>
                <a:off x="2787162" y="1980803"/>
                <a:ext cx="1072661" cy="997256"/>
              </a:xfrm>
              <a:prstGeom prst="ellipse">
                <a:avLst/>
              </a:prstGeom>
              <a:solidFill>
                <a:schemeClr val="accent1"/>
              </a:solidFill>
              <a:ln w="12700" cap="flat" cmpd="sng">
                <a:solidFill>
                  <a:srgbClr val="007C7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 sz="180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56" name="Google Shape;556;p7" descr="Dollar with solid fill"/>
              <p:cNvPicPr preferRelativeResize="0"/>
              <p:nvPr/>
            </p:nvPicPr>
            <p:blipFill rotWithShape="1">
              <a:blip r:embed="rId10" cstate="hq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866293" y="2022231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57" name="Google Shape;557;p7"/>
            <p:cNvGrpSpPr/>
            <p:nvPr/>
          </p:nvGrpSpPr>
          <p:grpSpPr>
            <a:xfrm>
              <a:off x="3742604" y="2165628"/>
              <a:ext cx="348565" cy="374386"/>
              <a:chOff x="2787162" y="1980803"/>
              <a:chExt cx="1072661" cy="997256"/>
            </a:xfrm>
          </p:grpSpPr>
          <p:sp>
            <p:nvSpPr>
              <p:cNvPr id="558" name="Google Shape;558;p7"/>
              <p:cNvSpPr/>
              <p:nvPr/>
            </p:nvSpPr>
            <p:spPr>
              <a:xfrm>
                <a:off x="2787162" y="1980803"/>
                <a:ext cx="1072661" cy="997256"/>
              </a:xfrm>
              <a:prstGeom prst="ellipse">
                <a:avLst/>
              </a:prstGeom>
              <a:solidFill>
                <a:schemeClr val="accent1"/>
              </a:solidFill>
              <a:ln w="12700" cap="flat" cmpd="sng">
                <a:solidFill>
                  <a:srgbClr val="007C7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 sz="180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59" name="Google Shape;559;p7" descr="Dollar with solid fill"/>
              <p:cNvPicPr preferRelativeResize="0"/>
              <p:nvPr/>
            </p:nvPicPr>
            <p:blipFill rotWithShape="1">
              <a:blip r:embed="rId10" cstate="hq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866293" y="2022231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60" name="Google Shape;560;p7"/>
            <p:cNvGrpSpPr/>
            <p:nvPr/>
          </p:nvGrpSpPr>
          <p:grpSpPr>
            <a:xfrm>
              <a:off x="3543877" y="2300462"/>
              <a:ext cx="348565" cy="374386"/>
              <a:chOff x="2787162" y="1980803"/>
              <a:chExt cx="1072661" cy="997256"/>
            </a:xfrm>
          </p:grpSpPr>
          <p:sp>
            <p:nvSpPr>
              <p:cNvPr id="561" name="Google Shape;561;p7"/>
              <p:cNvSpPr/>
              <p:nvPr/>
            </p:nvSpPr>
            <p:spPr>
              <a:xfrm>
                <a:off x="2787162" y="1980803"/>
                <a:ext cx="1072661" cy="997256"/>
              </a:xfrm>
              <a:prstGeom prst="ellipse">
                <a:avLst/>
              </a:prstGeom>
              <a:solidFill>
                <a:schemeClr val="accent1"/>
              </a:solidFill>
              <a:ln w="12700" cap="flat" cmpd="sng">
                <a:solidFill>
                  <a:srgbClr val="007C7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 sz="1800">
                  <a:solidFill>
                    <a:schemeClr val="lt1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62" name="Google Shape;562;p7" descr="Dollar with solid fill"/>
              <p:cNvPicPr preferRelativeResize="0"/>
              <p:nvPr/>
            </p:nvPicPr>
            <p:blipFill rotWithShape="1">
              <a:blip r:embed="rId10" cstate="hq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866293" y="2022231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2" name="Google Shape;529;p7" descr="Badge Heart with solid fill">
            <a:extLst>
              <a:ext uri="{FF2B5EF4-FFF2-40B4-BE49-F238E27FC236}">
                <a16:creationId xmlns:a16="http://schemas.microsoft.com/office/drawing/2014/main" id="{ABD4ABB7-581A-7A59-7763-40D6083652F1}"/>
              </a:ext>
            </a:extLst>
          </p:cNvPr>
          <p:cNvPicPr preferRelativeResize="0"/>
          <p:nvPr/>
        </p:nvPicPr>
        <p:blipFill rotWithShape="1">
          <a:blip r:embed="rId9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8124" y="4648639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529;p7" descr="Badge Heart with solid fill">
            <a:extLst>
              <a:ext uri="{FF2B5EF4-FFF2-40B4-BE49-F238E27FC236}">
                <a16:creationId xmlns:a16="http://schemas.microsoft.com/office/drawing/2014/main" id="{3A7C268F-203C-88EF-8029-1F6292466E5A}"/>
              </a:ext>
            </a:extLst>
          </p:cNvPr>
          <p:cNvPicPr preferRelativeResize="0"/>
          <p:nvPr/>
        </p:nvPicPr>
        <p:blipFill rotWithShape="1">
          <a:blip r:embed="rId9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5366" y="4648639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RSA Theme Blue (Logo)">
  <a:themeElements>
    <a:clrScheme name="Custom 9">
      <a:dk1>
        <a:srgbClr val="023859"/>
      </a:dk1>
      <a:lt1>
        <a:srgbClr val="FFFFFF"/>
      </a:lt1>
      <a:dk2>
        <a:srgbClr val="007DB8"/>
      </a:dk2>
      <a:lt2>
        <a:srgbClr val="EBF7FF"/>
      </a:lt2>
      <a:accent1>
        <a:srgbClr val="00857C"/>
      </a:accent1>
      <a:accent2>
        <a:srgbClr val="00C1D3"/>
      </a:accent2>
      <a:accent3>
        <a:srgbClr val="953CBD"/>
      </a:accent3>
      <a:accent4>
        <a:srgbClr val="EF6B0D"/>
      </a:accent4>
      <a:accent5>
        <a:srgbClr val="FFAC00"/>
      </a:accent5>
      <a:accent6>
        <a:srgbClr val="BAC9D3"/>
      </a:accent6>
      <a:hlink>
        <a:srgbClr val="00C1D3"/>
      </a:hlink>
      <a:folHlink>
        <a:srgbClr val="AE78CB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800512DB3F0E4E935B46EE06AE0B7C" ma:contentTypeVersion="13" ma:contentTypeDescription="Create a new document." ma:contentTypeScope="" ma:versionID="422d9037f136a8766a50a162c6af1ac7">
  <xsd:schema xmlns:xsd="http://www.w3.org/2001/XMLSchema" xmlns:xs="http://www.w3.org/2001/XMLSchema" xmlns:p="http://schemas.microsoft.com/office/2006/metadata/properties" xmlns:ns2="112608e8-be57-4b80-9437-a38e22994304" xmlns:ns3="cd077827-2dd1-42da-9ddd-fd3ddec5d88d" targetNamespace="http://schemas.microsoft.com/office/2006/metadata/properties" ma:root="true" ma:fieldsID="b3f878a58bafb2593f69375351612e0f" ns2:_="" ns3:_="">
    <xsd:import namespace="112608e8-be57-4b80-9437-a38e22994304"/>
    <xsd:import namespace="cd077827-2dd1-42da-9ddd-fd3ddec5d88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2608e8-be57-4b80-9437-a38e229943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40f19b0-bc73-4814-bd91-e3a4ca7aeca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077827-2dd1-42da-9ddd-fd3ddec5d88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397ef4e2-b670-49b2-a36e-e1d5e2481bd6}" ma:internalName="TaxCatchAll" ma:showField="CatchAllData" ma:web="cd077827-2dd1-42da-9ddd-fd3ddec5d88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12608e8-be57-4b80-9437-a38e22994304">
      <Terms xmlns="http://schemas.microsoft.com/office/infopath/2007/PartnerControls"/>
    </lcf76f155ced4ddcb4097134ff3c332f>
    <TaxCatchAll xmlns="cd077827-2dd1-42da-9ddd-fd3ddec5d88d" xsi:nil="true"/>
    <SharedWithUsers xmlns="cd077827-2dd1-42da-9ddd-fd3ddec5d88d">
      <UserInfo>
        <DisplayName>Romy Vitalien</DisplayName>
        <AccountId>13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1644DA10-4574-44F9-A195-A51DC9377DD1}">
  <ds:schemaRefs>
    <ds:schemaRef ds:uri="112608e8-be57-4b80-9437-a38e22994304"/>
    <ds:schemaRef ds:uri="cd077827-2dd1-42da-9ddd-fd3ddec5d88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DD52954-C5FF-4A33-ADA6-A573116076A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384923D-113B-4EC6-8AE9-ED32222DF998}">
  <ds:schemaRefs>
    <ds:schemaRef ds:uri="112608e8-be57-4b80-9437-a38e22994304"/>
    <ds:schemaRef ds:uri="cd077827-2dd1-42da-9ddd-fd3ddec5d88d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268</TotalTime>
  <Words>599</Words>
  <Application>Microsoft Office PowerPoint</Application>
  <PresentationFormat>Widescreen</PresentationFormat>
  <Paragraphs>98</Paragraphs>
  <Slides>12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Calibri</vt:lpstr>
      <vt:lpstr>Alegreya Sans</vt:lpstr>
      <vt:lpstr>NTR</vt:lpstr>
      <vt:lpstr>Arial</vt:lpstr>
      <vt:lpstr>Montserrat</vt:lpstr>
      <vt:lpstr>Noto Sans</vt:lpstr>
      <vt:lpstr>CRSA Theme Blue (Logo)</vt:lpstr>
      <vt:lpstr>A new way for Australia to say ‘welcome’</vt:lpstr>
      <vt:lpstr>The global refugee challenge </vt:lpstr>
      <vt:lpstr>The answer: community sponsorship </vt:lpstr>
      <vt:lpstr>What is community sponsorship?</vt:lpstr>
      <vt:lpstr>Who is CRSA?</vt:lpstr>
      <vt:lpstr>Everyday Australians  helping newcomers overcome key barriers</vt:lpstr>
      <vt:lpstr>What it takes to get involved</vt:lpstr>
      <vt:lpstr>Who does what?</vt:lpstr>
      <vt:lpstr>Create shared purpose &amp; pride </vt:lpstr>
      <vt:lpstr>We need your help!</vt:lpstr>
      <vt:lpstr>Thank you for your time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Public Information Session</dc:title>
  <dc:creator>Andrew Rawson</dc:creator>
  <cp:lastModifiedBy>Rebecca Payne</cp:lastModifiedBy>
  <cp:revision>37</cp:revision>
  <dcterms:created xsi:type="dcterms:W3CDTF">2021-03-24T01:14:35Z</dcterms:created>
  <dcterms:modified xsi:type="dcterms:W3CDTF">2023-06-21T04:19:32Z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23ee8e6-e2e1-4a32-b0ea-82e8bb15f21c_Enabled">
    <vt:lpwstr>true</vt:lpwstr>
  </property>
  <property fmtid="{D5CDD505-2E9C-101B-9397-08002B2CF9AE}" pid="3" name="MSIP_Label_a23ee8e6-e2e1-4a32-b0ea-82e8bb15f21c_SetDate">
    <vt:lpwstr>2022-09-02T08:19:23Z</vt:lpwstr>
  </property>
  <property fmtid="{D5CDD505-2E9C-101B-9397-08002B2CF9AE}" pid="4" name="MSIP_Label_a23ee8e6-e2e1-4a32-b0ea-82e8bb15f21c_Method">
    <vt:lpwstr>Standard</vt:lpwstr>
  </property>
  <property fmtid="{D5CDD505-2E9C-101B-9397-08002B2CF9AE}" pid="5" name="MSIP_Label_a23ee8e6-e2e1-4a32-b0ea-82e8bb15f21c_Name">
    <vt:lpwstr>Internal</vt:lpwstr>
  </property>
  <property fmtid="{D5CDD505-2E9C-101B-9397-08002B2CF9AE}" pid="6" name="MSIP_Label_a23ee8e6-e2e1-4a32-b0ea-82e8bb15f21c_SiteId">
    <vt:lpwstr>f8e1ec02-619b-4b66-a5a7-9bff83b76b2f</vt:lpwstr>
  </property>
  <property fmtid="{D5CDD505-2E9C-101B-9397-08002B2CF9AE}" pid="7" name="MSIP_Label_a23ee8e6-e2e1-4a32-b0ea-82e8bb15f21c_ActionId">
    <vt:lpwstr>63662d48-c7af-4c09-86c4-dc5f96092e73</vt:lpwstr>
  </property>
  <property fmtid="{D5CDD505-2E9C-101B-9397-08002B2CF9AE}" pid="8" name="MSIP_Label_a23ee8e6-e2e1-4a32-b0ea-82e8bb15f21c_ContentBits">
    <vt:lpwstr>0</vt:lpwstr>
  </property>
  <property fmtid="{D5CDD505-2E9C-101B-9397-08002B2CF9AE}" pid="9" name="ContentTypeId">
    <vt:lpwstr>0x01010035800512DB3F0E4E935B46EE06AE0B7C</vt:lpwstr>
  </property>
  <property fmtid="{D5CDD505-2E9C-101B-9397-08002B2CF9AE}" pid="10" name="MediaServiceImageTags">
    <vt:lpwstr/>
  </property>
</Properties>
</file>